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746" r:id="rId2"/>
    <p:sldId id="788" r:id="rId3"/>
    <p:sldId id="790" r:id="rId4"/>
    <p:sldId id="792" r:id="rId5"/>
    <p:sldId id="795" r:id="rId6"/>
    <p:sldId id="860" r:id="rId7"/>
    <p:sldId id="896" r:id="rId8"/>
    <p:sldId id="897" r:id="rId9"/>
    <p:sldId id="861" r:id="rId10"/>
    <p:sldId id="867" r:id="rId11"/>
    <p:sldId id="912" r:id="rId12"/>
    <p:sldId id="890" r:id="rId13"/>
    <p:sldId id="911" r:id="rId14"/>
    <p:sldId id="864" r:id="rId15"/>
    <p:sldId id="873" r:id="rId16"/>
    <p:sldId id="844" r:id="rId17"/>
    <p:sldId id="917" r:id="rId18"/>
    <p:sldId id="807" r:id="rId19"/>
    <p:sldId id="920" r:id="rId20"/>
    <p:sldId id="853" r:id="rId21"/>
    <p:sldId id="868" r:id="rId22"/>
    <p:sldId id="888" r:id="rId23"/>
    <p:sldId id="866" r:id="rId24"/>
    <p:sldId id="882" r:id="rId25"/>
    <p:sldId id="908" r:id="rId26"/>
    <p:sldId id="907" r:id="rId27"/>
    <p:sldId id="902" r:id="rId28"/>
    <p:sldId id="903" r:id="rId29"/>
    <p:sldId id="913" r:id="rId30"/>
    <p:sldId id="914" r:id="rId31"/>
    <p:sldId id="915" r:id="rId32"/>
    <p:sldId id="916" r:id="rId33"/>
    <p:sldId id="898" r:id="rId34"/>
    <p:sldId id="862" r:id="rId35"/>
    <p:sldId id="863" r:id="rId36"/>
    <p:sldId id="885" r:id="rId37"/>
    <p:sldId id="919" r:id="rId38"/>
    <p:sldId id="859" r:id="rId39"/>
    <p:sldId id="865" r:id="rId40"/>
    <p:sldId id="891" r:id="rId41"/>
    <p:sldId id="892" r:id="rId42"/>
    <p:sldId id="918" r:id="rId43"/>
    <p:sldId id="893" r:id="rId44"/>
    <p:sldId id="894" r:id="rId45"/>
    <p:sldId id="899" r:id="rId46"/>
    <p:sldId id="900" r:id="rId47"/>
    <p:sldId id="901" r:id="rId48"/>
    <p:sldId id="904" r:id="rId49"/>
    <p:sldId id="905" r:id="rId50"/>
    <p:sldId id="906" r:id="rId51"/>
    <p:sldId id="909" r:id="rId52"/>
  </p:sldIdLst>
  <p:sldSz cx="9144000" cy="6858000" type="screen4x3"/>
  <p:notesSz cx="6858000" cy="9144000"/>
  <p:custShowLst>
    <p:custShow name="diagnosis" id="0">
      <p:sldLst/>
    </p:custShow>
    <p:custShow name="pathophysiology" id="1">
      <p:sldLst/>
    </p:custShow>
    <p:custShow name="sinus versus migraine" id="2">
      <p:sldLst/>
    </p:custShow>
    <p:custShow name="triptans" id="3">
      <p:sldLst/>
    </p:custShow>
    <p:custShow name="PFO and migraine" id="4">
      <p:sldLst/>
    </p:custShow>
    <p:custShow name="Medication Overuse" id="5">
      <p:sldLst/>
    </p:custShow>
    <p:custShow name="Cervicogenic Headache" id="6">
      <p:sldLst/>
    </p:custShow>
    <p:custShow name="Hemicrania Continua" id="7">
      <p:sldLst/>
    </p:custShow>
    <p:custShow name="Intracranial Hypertension" id="8">
      <p:sldLst/>
    </p:custShow>
    <p:custShow name="New Daily Persistent HA" id="9">
      <p:sldLst/>
    </p:custShow>
    <p:custShow name="Prevention Therapies" id="10">
      <p:sldLst/>
    </p:custShow>
    <p:custShow name="Alternative Therapies" id="11">
      <p:sldLst/>
    </p:custShow>
    <p:custShow name="Medication overuse treatment" id="12">
      <p:sldLst/>
    </p:custShow>
    <p:custShow name="Intravenous Treatments" id="13">
      <p:sldLst/>
    </p:custShow>
    <p:custShow name="secondary headache" id="14">
      <p:sldLst/>
    </p:custShow>
    <p:custShow name="Dissection" id="15">
      <p:sldLst/>
    </p:custShow>
    <p:custShow name="glial cell" id="16">
      <p:sldLst/>
    </p:custShow>
    <p:custShow name="cluster headache" id="17">
      <p:sldLst/>
    </p:custShow>
    <p:custShow name="Beta blocker" id="18">
      <p:sldLst/>
    </p:custShow>
    <p:custShow name="Calcium channel" id="19">
      <p:sldLst/>
    </p:custShow>
    <p:custShow name="botox" id="20">
      <p:sldLst/>
    </p:custShow>
    <p:custShow name="lithium" id="21">
      <p:sldLst/>
    </p:custShow>
    <p:custShow name="neuroleptics" id="22">
      <p:sldLst/>
    </p:custShow>
    <p:custShow name="moa" id="23">
      <p:sldLst/>
    </p:custShow>
    <p:custShow name="topiramate" id="24">
      <p:sldLst/>
    </p:custShow>
    <p:custShow name="depakote" id="25">
      <p:sldLst/>
    </p:custShow>
    <p:custShow name="pregabalin" id="26">
      <p:sldLst/>
    </p:custShow>
    <p:custShow name="nortiptyline" id="27">
      <p:sldLst/>
    </p:custShow>
    <p:custShow name="quiz" id="28">
      <p:sldLst/>
    </p:custShow>
    <p:custShow name="imaging fun" id="29">
      <p:sldLst/>
    </p:custShow>
    <p:custShow name="trauma" id="30">
      <p:sldLst/>
    </p:custShow>
    <p:custShow name="comorbid" id="31">
      <p:sldLst/>
    </p:custShow>
  </p:custShow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99FF"/>
    <a:srgbClr val="606060"/>
    <a:srgbClr val="777777"/>
    <a:srgbClr val="97395B"/>
    <a:srgbClr val="000000"/>
    <a:srgbClr val="FFFF00"/>
    <a:srgbClr val="FFFFFF"/>
    <a:srgbClr val="F6C90A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69" autoAdjust="0"/>
    <p:restoredTop sz="94643" autoAdjust="0"/>
  </p:normalViewPr>
  <p:slideViewPr>
    <p:cSldViewPr>
      <p:cViewPr>
        <p:scale>
          <a:sx n="80" d="100"/>
          <a:sy n="80" d="100"/>
        </p:scale>
        <p:origin x="-54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06-07-28T04:06:43.186"/>
    </inkml:context>
    <inkml:brush xml:id="br0">
      <inkml:brushProperty name="width" value="0.07938" units="cm"/>
      <inkml:brushProperty name="height" value="0.07938" units="cm"/>
      <inkml:brushProperty name="color" value="#FFFF66"/>
      <inkml:brushProperty name="fitToCurve" value="1"/>
    </inkml:brush>
  </inkml:definitions>
  <inkml:trace contextRef="#ctx0" brushRef="#br0">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8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FBCD07D7-5CF1-4778-B043-095B1C723C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8856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Broad clinical response to SPGB bespeaks the broader notion of neuromodulation of the sphenopalatine complex.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E05CC8E-8D05-4C12-93F6-5C54035EF00A}" type="slidenum">
              <a:rPr lang="en-US" sz="1200"/>
              <a:pPr eaLnBrk="1" hangingPunct="1"/>
              <a:t>37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208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fld id="{6C5BCB4C-DE3C-46DD-BECA-C0C83D3DEE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1A4B1-844B-43DD-8F40-3749F3184C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AFD67-5E0F-4029-A2A5-686CD88EE1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9435E-08C4-4850-B751-399EF758E1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1779EC-05E3-44B4-807C-C56A942632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51EEA-E0CC-4C7B-A641-E42C568107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DA085-9679-42AF-864A-73D3C4542A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0811C-3525-4FEC-AF07-E415ACB7F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FBEE4-715A-41C6-A58E-F653F5DA67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877CB-F908-4016-9621-7B1FE1FD1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601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704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BEF9E-CEA0-43A4-B21C-68393A546B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28F45-3444-4095-8B3F-B88692296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6C22C-574F-4E8E-B420-F2AAB483E5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3CEDE-6F43-45C2-AFD5-2EFB38678B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ACE61-2CD3-4600-95AD-284EA8407A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85177-FE8F-4131-9AB3-78464A73BE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F2D0C-1039-4B39-B9B1-C63B7993A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Click to edit Master title style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DF58A3E-8888-422E-942E-93407930FA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4011" y="6266808"/>
            <a:ext cx="9144000" cy="7620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-76200" y="6324600"/>
            <a:ext cx="9224211" cy="914400"/>
          </a:xfrm>
          <a:prstGeom prst="rect">
            <a:avLst/>
          </a:prstGeom>
          <a:solidFill>
            <a:srgbClr val="9739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7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  <p:sldLayoutId id="2147483828" r:id="rId18"/>
    <p:sldLayoutId id="2147483835" r:id="rId1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 Narrow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 Narrow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 Narrow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 Narrow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3.wdp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8946" y="-762000"/>
            <a:ext cx="6989179" cy="2794001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 smtClean="0"/>
              <a:t>Sphenopalatine</a:t>
            </a:r>
            <a:r>
              <a:rPr lang="en-US" sz="3600" dirty="0" smtClean="0"/>
              <a:t> Ganglion Blockade in the treatment of Head and Facial Pain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 flipH="1" flipV="1">
            <a:off x="0" y="6738104"/>
            <a:ext cx="152400" cy="37364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dirty="0" smtClean="0">
              <a:solidFill>
                <a:prstClr val="white"/>
              </a:solidFill>
            </a:endParaRPr>
          </a:p>
          <a:p>
            <a:r>
              <a:rPr lang="en-US" sz="2000" dirty="0" smtClean="0">
                <a:solidFill>
                  <a:prstClr val="white"/>
                </a:solidFill>
              </a:rPr>
              <a:t>Wade Cooper, DO</a:t>
            </a:r>
          </a:p>
          <a:p>
            <a:r>
              <a:rPr lang="en-US" sz="1600" dirty="0" smtClean="0">
                <a:solidFill>
                  <a:prstClr val="white"/>
                </a:solidFill>
              </a:rPr>
              <a:t>Director – Headache and Neuropathic Pain Clinic</a:t>
            </a:r>
          </a:p>
          <a:p>
            <a:r>
              <a:rPr lang="en-US" sz="1600" dirty="0" smtClean="0">
                <a:solidFill>
                  <a:prstClr val="white"/>
                </a:solidFill>
              </a:rPr>
              <a:t>Assistant Professor, </a:t>
            </a:r>
          </a:p>
          <a:p>
            <a:r>
              <a:rPr lang="en-US" sz="1600" dirty="0" smtClean="0">
                <a:solidFill>
                  <a:prstClr val="white"/>
                </a:solidFill>
              </a:rPr>
              <a:t>Departments of Neurology / Anesthesiology</a:t>
            </a:r>
          </a:p>
          <a:p>
            <a:r>
              <a:rPr lang="en-US" sz="1600" dirty="0" smtClean="0">
                <a:solidFill>
                  <a:prstClr val="white"/>
                </a:solidFill>
              </a:rPr>
              <a:t>University of Michigan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bg-sli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1523999"/>
            <a:ext cx="13546664" cy="3718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2605597"/>
            <a:ext cx="24759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To join audio portion, call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1-800-309-2350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Conference ID  2175199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0" y="5256771"/>
            <a:ext cx="3733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/>
              <a:t>Stephen </a:t>
            </a:r>
            <a:r>
              <a:rPr lang="en-US" sz="2000" b="0" dirty="0" err="1" smtClean="0"/>
              <a:t>Eldredge</a:t>
            </a:r>
            <a:r>
              <a:rPr lang="en-US" sz="2000" b="0" dirty="0" smtClean="0"/>
              <a:t>, MD</a:t>
            </a:r>
          </a:p>
          <a:p>
            <a:r>
              <a:rPr lang="en-US" b="0" dirty="0" smtClean="0"/>
              <a:t>Anesthesiology, Pain</a:t>
            </a:r>
          </a:p>
          <a:p>
            <a:r>
              <a:rPr lang="en-US" b="0" dirty="0" smtClean="0"/>
              <a:t>Senior Medical Science Liaison</a:t>
            </a:r>
          </a:p>
          <a:p>
            <a:r>
              <a:rPr lang="en-US" b="0" dirty="0" smtClean="0"/>
              <a:t>Director of Research and Publications</a:t>
            </a:r>
          </a:p>
          <a:p>
            <a:r>
              <a:rPr lang="en-US" b="0" dirty="0" smtClean="0"/>
              <a:t>Dolor Technologies</a:t>
            </a:r>
          </a:p>
          <a:p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278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307975"/>
            <a:ext cx="7467600" cy="1143000"/>
          </a:xfrm>
        </p:spPr>
        <p:txBody>
          <a:bodyPr/>
          <a:lstStyle/>
          <a:p>
            <a:r>
              <a:rPr lang="en-US" smtClean="0"/>
              <a:t>Sphenopalatine Foramen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75" y="1749425"/>
            <a:ext cx="6111875" cy="4525963"/>
          </a:xfrm>
        </p:spPr>
        <p:txBody>
          <a:bodyPr>
            <a:normAutofit fontScale="92500" lnSpcReduction="20000"/>
          </a:bodyPr>
          <a:lstStyle/>
          <a:p>
            <a:pPr marL="36576" indent="0">
              <a:buFontTx/>
              <a:buNone/>
              <a:defRPr/>
            </a:pPr>
            <a:endParaRPr lang="en-US" dirty="0" smtClean="0"/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dirty="0" smtClean="0"/>
              <a:t> 3 mm of connective tissue / mucous       membrane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endParaRPr lang="en-US" dirty="0" smtClean="0"/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dirty="0" smtClean="0"/>
              <a:t> Connects </a:t>
            </a:r>
            <a:r>
              <a:rPr lang="en-US" dirty="0"/>
              <a:t>nasal passages to </a:t>
            </a:r>
            <a:r>
              <a:rPr lang="en-US" dirty="0" err="1"/>
              <a:t>pterygopalatine</a:t>
            </a:r>
            <a:r>
              <a:rPr lang="en-US" dirty="0"/>
              <a:t> fossa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endParaRPr lang="en-US" dirty="0" smtClean="0"/>
          </a:p>
          <a:p>
            <a:pPr>
              <a:buFont typeface="Wingdings" panose="05000000000000000000" pitchFamily="2" charset="2"/>
              <a:buChar char="v"/>
              <a:defRPr/>
            </a:pPr>
            <a:endParaRPr lang="en-US" dirty="0"/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mtClean="0"/>
              <a:t> Transmits </a:t>
            </a:r>
            <a:r>
              <a:rPr lang="en-US" dirty="0" smtClean="0"/>
              <a:t>vessels and nerves </a:t>
            </a:r>
            <a:r>
              <a:rPr lang="en-US" smtClean="0"/>
              <a:t>from   the </a:t>
            </a:r>
            <a:r>
              <a:rPr lang="en-US" dirty="0" err="1" smtClean="0"/>
              <a:t>pteryogopalatine</a:t>
            </a:r>
            <a:r>
              <a:rPr lang="en-US" dirty="0" smtClean="0"/>
              <a:t> fossa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  <p:pic>
        <p:nvPicPr>
          <p:cNvPr id="1026" name="Picture 2" descr="https://dw9r2us9jo9xp.cloudfront.net/images/anatomy_term/foramen-sphenopalatinum/foramen_sphenopalatinum_atlas_thumb_RkcvKsYBBOQ1cFVRgpAc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2" t="-210" r="15743" b="210"/>
          <a:stretch/>
        </p:blipFill>
        <p:spPr bwMode="auto">
          <a:xfrm>
            <a:off x="6029325" y="2076450"/>
            <a:ext cx="2971800" cy="3022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6915150" y="1749425"/>
            <a:ext cx="1200150" cy="1089025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2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042" y="533400"/>
            <a:ext cx="7086958" cy="632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43000"/>
            <a:ext cx="205704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Yellow line traces primary SphenoCath injectate filling pattern visible under </a:t>
            </a:r>
            <a:r>
              <a:rPr lang="en-US" sz="2400" dirty="0" err="1" smtClean="0"/>
              <a:t>fluoro</a:t>
            </a:r>
            <a:r>
              <a:rPr lang="en-US" sz="2400" dirty="0" smtClean="0"/>
              <a:t>.  The central SPG (proper) exposes para sympathetic fibers of the “V2/SPG circuit”.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7988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-76200" y="1814959"/>
            <a:ext cx="9220200" cy="44334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17" name="Picture 3" descr="TNC v0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9" t="35181" r="73665" b="48003"/>
          <a:stretch/>
        </p:blipFill>
        <p:spPr bwMode="auto">
          <a:xfrm>
            <a:off x="2442116" y="1828800"/>
            <a:ext cx="6320883" cy="396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Sphenopalatine</a:t>
            </a:r>
            <a:r>
              <a:rPr lang="en-US" sz="3600" dirty="0" smtClean="0"/>
              <a:t> foramen is located</a:t>
            </a:r>
            <a:br>
              <a:rPr lang="en-US" sz="3600" dirty="0" smtClean="0"/>
            </a:br>
            <a:r>
              <a:rPr lang="en-US" sz="3600" dirty="0" smtClean="0"/>
              <a:t>above middle turbinate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752600"/>
            <a:ext cx="3657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Cadaver study examined location of </a:t>
            </a:r>
            <a:r>
              <a:rPr lang="en-US" sz="2000" dirty="0" err="1" smtClean="0"/>
              <a:t>sphenopalatine</a:t>
            </a:r>
            <a:r>
              <a:rPr lang="en-US" sz="2000" dirty="0" smtClean="0"/>
              <a:t> foramen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1600" dirty="0" smtClean="0"/>
              <a:t>(N=54 hemi skulls)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10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 smtClean="0"/>
              <a:t>At superior turbinate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= 81.5%</a:t>
            </a:r>
          </a:p>
          <a:p>
            <a:pPr marL="0" indent="0">
              <a:buNone/>
            </a:pPr>
            <a:endParaRPr lang="en-US" sz="10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 smtClean="0"/>
              <a:t>Between middle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&amp; sup. turbinate</a:t>
            </a:r>
          </a:p>
          <a:p>
            <a:pPr marL="0" indent="0">
              <a:buNone/>
            </a:pPr>
            <a:r>
              <a:rPr lang="en-US" sz="2000" dirty="0" smtClean="0"/>
              <a:t>	= 14.8%</a:t>
            </a:r>
          </a:p>
          <a:p>
            <a:pPr marL="0" indent="0">
              <a:buNone/>
            </a:pPr>
            <a:endParaRPr lang="en-US" sz="10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 smtClean="0"/>
              <a:t>At middle turbinate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=  01.9%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828800"/>
            <a:ext cx="4996772" cy="3710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28058" y="6324600"/>
            <a:ext cx="6672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err="1" smtClean="0">
                <a:solidFill>
                  <a:schemeClr val="tx1">
                    <a:lumMod val="75000"/>
                  </a:schemeClr>
                </a:solidFill>
              </a:rPr>
              <a:t>Scanavine</a:t>
            </a:r>
            <a:r>
              <a:rPr lang="en-US" sz="1200" b="0" dirty="0" smtClean="0">
                <a:solidFill>
                  <a:schemeClr val="tx1">
                    <a:lumMod val="75000"/>
                  </a:schemeClr>
                </a:solidFill>
              </a:rPr>
              <a:t> ABA, Navarro JAC, </a:t>
            </a:r>
            <a:r>
              <a:rPr lang="en-US" sz="1200" b="0" dirty="0" err="1" smtClean="0">
                <a:solidFill>
                  <a:schemeClr val="tx1">
                    <a:lumMod val="75000"/>
                  </a:schemeClr>
                </a:solidFill>
              </a:rPr>
              <a:t>Megale</a:t>
            </a:r>
            <a:r>
              <a:rPr lang="en-US" sz="1200" b="0" dirty="0" smtClean="0">
                <a:solidFill>
                  <a:schemeClr val="tx1">
                    <a:lumMod val="75000"/>
                  </a:schemeClr>
                </a:solidFill>
              </a:rPr>
              <a:t> SRM, </a:t>
            </a:r>
            <a:r>
              <a:rPr lang="en-US" sz="1200" b="0" dirty="0" err="1" smtClean="0">
                <a:solidFill>
                  <a:schemeClr val="tx1">
                    <a:lumMod val="75000"/>
                  </a:schemeClr>
                </a:solidFill>
              </a:rPr>
              <a:t>Anselmo</a:t>
            </a:r>
            <a:r>
              <a:rPr lang="en-US" sz="1200" b="0" dirty="0" smtClean="0">
                <a:solidFill>
                  <a:schemeClr val="tx1">
                    <a:lumMod val="75000"/>
                  </a:schemeClr>
                </a:solidFill>
              </a:rPr>
              <a:t>-Lima WM.  Anatomical study of the </a:t>
            </a:r>
            <a:r>
              <a:rPr lang="en-US" sz="1200" b="0" dirty="0" err="1" smtClean="0">
                <a:solidFill>
                  <a:schemeClr val="tx1">
                    <a:lumMod val="75000"/>
                  </a:schemeClr>
                </a:solidFill>
              </a:rPr>
              <a:t>sphenopalatine</a:t>
            </a:r>
            <a:r>
              <a:rPr lang="en-US" sz="1200" b="0" dirty="0" smtClean="0">
                <a:solidFill>
                  <a:schemeClr val="tx1">
                    <a:lumMod val="75000"/>
                  </a:schemeClr>
                </a:solidFill>
              </a:rPr>
              <a:t> foramen.  Brazilian Journal of Otolaryngology.  2009;75(1):37-41.</a:t>
            </a:r>
            <a:endParaRPr lang="en-US" sz="1200" b="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 rot="780000">
            <a:off x="5258952" y="3792741"/>
            <a:ext cx="3379583" cy="422078"/>
          </a:xfrm>
          <a:custGeom>
            <a:avLst/>
            <a:gdLst>
              <a:gd name="connsiteX0" fmla="*/ 0 w 3272161"/>
              <a:gd name="connsiteY0" fmla="*/ 33645 h 201866"/>
              <a:gd name="connsiteX1" fmla="*/ 33645 w 3272161"/>
              <a:gd name="connsiteY1" fmla="*/ 0 h 201866"/>
              <a:gd name="connsiteX2" fmla="*/ 3238516 w 3272161"/>
              <a:gd name="connsiteY2" fmla="*/ 0 h 201866"/>
              <a:gd name="connsiteX3" fmla="*/ 3272161 w 3272161"/>
              <a:gd name="connsiteY3" fmla="*/ 33645 h 201866"/>
              <a:gd name="connsiteX4" fmla="*/ 3272161 w 3272161"/>
              <a:gd name="connsiteY4" fmla="*/ 168221 h 201866"/>
              <a:gd name="connsiteX5" fmla="*/ 3238516 w 3272161"/>
              <a:gd name="connsiteY5" fmla="*/ 201866 h 201866"/>
              <a:gd name="connsiteX6" fmla="*/ 33645 w 3272161"/>
              <a:gd name="connsiteY6" fmla="*/ 201866 h 201866"/>
              <a:gd name="connsiteX7" fmla="*/ 0 w 3272161"/>
              <a:gd name="connsiteY7" fmla="*/ 168221 h 201866"/>
              <a:gd name="connsiteX8" fmla="*/ 0 w 3272161"/>
              <a:gd name="connsiteY8" fmla="*/ 33645 h 201866"/>
              <a:gd name="connsiteX0" fmla="*/ 14672 w 3272161"/>
              <a:gd name="connsiteY0" fmla="*/ 1708 h 324140"/>
              <a:gd name="connsiteX1" fmla="*/ 33645 w 3272161"/>
              <a:gd name="connsiteY1" fmla="*/ 122274 h 324140"/>
              <a:gd name="connsiteX2" fmla="*/ 3238516 w 3272161"/>
              <a:gd name="connsiteY2" fmla="*/ 122274 h 324140"/>
              <a:gd name="connsiteX3" fmla="*/ 3272161 w 3272161"/>
              <a:gd name="connsiteY3" fmla="*/ 155919 h 324140"/>
              <a:gd name="connsiteX4" fmla="*/ 3272161 w 3272161"/>
              <a:gd name="connsiteY4" fmla="*/ 290495 h 324140"/>
              <a:gd name="connsiteX5" fmla="*/ 3238516 w 3272161"/>
              <a:gd name="connsiteY5" fmla="*/ 324140 h 324140"/>
              <a:gd name="connsiteX6" fmla="*/ 33645 w 3272161"/>
              <a:gd name="connsiteY6" fmla="*/ 324140 h 324140"/>
              <a:gd name="connsiteX7" fmla="*/ 0 w 3272161"/>
              <a:gd name="connsiteY7" fmla="*/ 290495 h 324140"/>
              <a:gd name="connsiteX8" fmla="*/ 14672 w 3272161"/>
              <a:gd name="connsiteY8" fmla="*/ 1708 h 324140"/>
              <a:gd name="connsiteX0" fmla="*/ 14672 w 3272161"/>
              <a:gd name="connsiteY0" fmla="*/ 126669 h 449101"/>
              <a:gd name="connsiteX1" fmla="*/ 160905 w 3272161"/>
              <a:gd name="connsiteY1" fmla="*/ 0 h 449101"/>
              <a:gd name="connsiteX2" fmla="*/ 3238516 w 3272161"/>
              <a:gd name="connsiteY2" fmla="*/ 247235 h 449101"/>
              <a:gd name="connsiteX3" fmla="*/ 3272161 w 3272161"/>
              <a:gd name="connsiteY3" fmla="*/ 280880 h 449101"/>
              <a:gd name="connsiteX4" fmla="*/ 3272161 w 3272161"/>
              <a:gd name="connsiteY4" fmla="*/ 415456 h 449101"/>
              <a:gd name="connsiteX5" fmla="*/ 3238516 w 3272161"/>
              <a:gd name="connsiteY5" fmla="*/ 449101 h 449101"/>
              <a:gd name="connsiteX6" fmla="*/ 33645 w 3272161"/>
              <a:gd name="connsiteY6" fmla="*/ 449101 h 449101"/>
              <a:gd name="connsiteX7" fmla="*/ 0 w 3272161"/>
              <a:gd name="connsiteY7" fmla="*/ 415456 h 449101"/>
              <a:gd name="connsiteX8" fmla="*/ 14672 w 3272161"/>
              <a:gd name="connsiteY8" fmla="*/ 126669 h 449101"/>
              <a:gd name="connsiteX0" fmla="*/ 14672 w 3272161"/>
              <a:gd name="connsiteY0" fmla="*/ 126669 h 524978"/>
              <a:gd name="connsiteX1" fmla="*/ 160905 w 3272161"/>
              <a:gd name="connsiteY1" fmla="*/ 0 h 524978"/>
              <a:gd name="connsiteX2" fmla="*/ 3238516 w 3272161"/>
              <a:gd name="connsiteY2" fmla="*/ 247235 h 524978"/>
              <a:gd name="connsiteX3" fmla="*/ 3272161 w 3272161"/>
              <a:gd name="connsiteY3" fmla="*/ 280880 h 524978"/>
              <a:gd name="connsiteX4" fmla="*/ 3272161 w 3272161"/>
              <a:gd name="connsiteY4" fmla="*/ 415456 h 524978"/>
              <a:gd name="connsiteX5" fmla="*/ 3238516 w 3272161"/>
              <a:gd name="connsiteY5" fmla="*/ 449101 h 524978"/>
              <a:gd name="connsiteX6" fmla="*/ 67921 w 3272161"/>
              <a:gd name="connsiteY6" fmla="*/ 524978 h 524978"/>
              <a:gd name="connsiteX7" fmla="*/ 0 w 3272161"/>
              <a:gd name="connsiteY7" fmla="*/ 415456 h 524978"/>
              <a:gd name="connsiteX8" fmla="*/ 14672 w 3272161"/>
              <a:gd name="connsiteY8" fmla="*/ 126669 h 524978"/>
              <a:gd name="connsiteX0" fmla="*/ 14672 w 3272161"/>
              <a:gd name="connsiteY0" fmla="*/ 126669 h 524978"/>
              <a:gd name="connsiteX1" fmla="*/ 160905 w 3272161"/>
              <a:gd name="connsiteY1" fmla="*/ 0 h 524978"/>
              <a:gd name="connsiteX2" fmla="*/ 3238516 w 3272161"/>
              <a:gd name="connsiteY2" fmla="*/ 247235 h 524978"/>
              <a:gd name="connsiteX3" fmla="*/ 3272161 w 3272161"/>
              <a:gd name="connsiteY3" fmla="*/ 280880 h 524978"/>
              <a:gd name="connsiteX4" fmla="*/ 3272161 w 3272161"/>
              <a:gd name="connsiteY4" fmla="*/ 415456 h 524978"/>
              <a:gd name="connsiteX5" fmla="*/ 2138665 w 3272161"/>
              <a:gd name="connsiteY5" fmla="*/ 524270 h 524978"/>
              <a:gd name="connsiteX6" fmla="*/ 67921 w 3272161"/>
              <a:gd name="connsiteY6" fmla="*/ 524978 h 524978"/>
              <a:gd name="connsiteX7" fmla="*/ 0 w 3272161"/>
              <a:gd name="connsiteY7" fmla="*/ 415456 h 524978"/>
              <a:gd name="connsiteX8" fmla="*/ 14672 w 3272161"/>
              <a:gd name="connsiteY8" fmla="*/ 126669 h 524978"/>
              <a:gd name="connsiteX0" fmla="*/ 14672 w 3423104"/>
              <a:gd name="connsiteY0" fmla="*/ 126669 h 524978"/>
              <a:gd name="connsiteX1" fmla="*/ 160905 w 3423104"/>
              <a:gd name="connsiteY1" fmla="*/ 0 h 524978"/>
              <a:gd name="connsiteX2" fmla="*/ 3238516 w 3423104"/>
              <a:gd name="connsiteY2" fmla="*/ 247235 h 524978"/>
              <a:gd name="connsiteX3" fmla="*/ 3423104 w 3423104"/>
              <a:gd name="connsiteY3" fmla="*/ 257205 h 524978"/>
              <a:gd name="connsiteX4" fmla="*/ 3272161 w 3423104"/>
              <a:gd name="connsiteY4" fmla="*/ 415456 h 524978"/>
              <a:gd name="connsiteX5" fmla="*/ 2138665 w 3423104"/>
              <a:gd name="connsiteY5" fmla="*/ 524270 h 524978"/>
              <a:gd name="connsiteX6" fmla="*/ 67921 w 3423104"/>
              <a:gd name="connsiteY6" fmla="*/ 524978 h 524978"/>
              <a:gd name="connsiteX7" fmla="*/ 0 w 3423104"/>
              <a:gd name="connsiteY7" fmla="*/ 415456 h 524978"/>
              <a:gd name="connsiteX8" fmla="*/ 14672 w 3423104"/>
              <a:gd name="connsiteY8" fmla="*/ 126669 h 524978"/>
              <a:gd name="connsiteX0" fmla="*/ 14672 w 3423104"/>
              <a:gd name="connsiteY0" fmla="*/ 126669 h 524978"/>
              <a:gd name="connsiteX1" fmla="*/ 160905 w 3423104"/>
              <a:gd name="connsiteY1" fmla="*/ 0 h 524978"/>
              <a:gd name="connsiteX2" fmla="*/ 2614329 w 3423104"/>
              <a:gd name="connsiteY2" fmla="*/ 156726 h 524978"/>
              <a:gd name="connsiteX3" fmla="*/ 3423104 w 3423104"/>
              <a:gd name="connsiteY3" fmla="*/ 257205 h 524978"/>
              <a:gd name="connsiteX4" fmla="*/ 3272161 w 3423104"/>
              <a:gd name="connsiteY4" fmla="*/ 415456 h 524978"/>
              <a:gd name="connsiteX5" fmla="*/ 2138665 w 3423104"/>
              <a:gd name="connsiteY5" fmla="*/ 524270 h 524978"/>
              <a:gd name="connsiteX6" fmla="*/ 67921 w 3423104"/>
              <a:gd name="connsiteY6" fmla="*/ 524978 h 524978"/>
              <a:gd name="connsiteX7" fmla="*/ 0 w 3423104"/>
              <a:gd name="connsiteY7" fmla="*/ 415456 h 524978"/>
              <a:gd name="connsiteX8" fmla="*/ 14672 w 3423104"/>
              <a:gd name="connsiteY8" fmla="*/ 126669 h 524978"/>
              <a:gd name="connsiteX0" fmla="*/ 14672 w 3423104"/>
              <a:gd name="connsiteY0" fmla="*/ 126669 h 598517"/>
              <a:gd name="connsiteX1" fmla="*/ 160905 w 3423104"/>
              <a:gd name="connsiteY1" fmla="*/ 0 h 598517"/>
              <a:gd name="connsiteX2" fmla="*/ 2614329 w 3423104"/>
              <a:gd name="connsiteY2" fmla="*/ 156726 h 598517"/>
              <a:gd name="connsiteX3" fmla="*/ 3423104 w 3423104"/>
              <a:gd name="connsiteY3" fmla="*/ 257205 h 598517"/>
              <a:gd name="connsiteX4" fmla="*/ 3272161 w 3423104"/>
              <a:gd name="connsiteY4" fmla="*/ 415456 h 598517"/>
              <a:gd name="connsiteX5" fmla="*/ 2155807 w 3423104"/>
              <a:gd name="connsiteY5" fmla="*/ 598517 h 598517"/>
              <a:gd name="connsiteX6" fmla="*/ 67921 w 3423104"/>
              <a:gd name="connsiteY6" fmla="*/ 524978 h 598517"/>
              <a:gd name="connsiteX7" fmla="*/ 0 w 3423104"/>
              <a:gd name="connsiteY7" fmla="*/ 415456 h 598517"/>
              <a:gd name="connsiteX8" fmla="*/ 14672 w 3423104"/>
              <a:gd name="connsiteY8" fmla="*/ 126669 h 598517"/>
              <a:gd name="connsiteX0" fmla="*/ 14672 w 3423104"/>
              <a:gd name="connsiteY0" fmla="*/ 126669 h 598517"/>
              <a:gd name="connsiteX1" fmla="*/ 160905 w 3423104"/>
              <a:gd name="connsiteY1" fmla="*/ 0 h 598517"/>
              <a:gd name="connsiteX2" fmla="*/ 1963234 w 3423104"/>
              <a:gd name="connsiteY2" fmla="*/ 240011 h 598517"/>
              <a:gd name="connsiteX3" fmla="*/ 3423104 w 3423104"/>
              <a:gd name="connsiteY3" fmla="*/ 257205 h 598517"/>
              <a:gd name="connsiteX4" fmla="*/ 3272161 w 3423104"/>
              <a:gd name="connsiteY4" fmla="*/ 415456 h 598517"/>
              <a:gd name="connsiteX5" fmla="*/ 2155807 w 3423104"/>
              <a:gd name="connsiteY5" fmla="*/ 598517 h 598517"/>
              <a:gd name="connsiteX6" fmla="*/ 67921 w 3423104"/>
              <a:gd name="connsiteY6" fmla="*/ 524978 h 598517"/>
              <a:gd name="connsiteX7" fmla="*/ 0 w 3423104"/>
              <a:gd name="connsiteY7" fmla="*/ 415456 h 598517"/>
              <a:gd name="connsiteX8" fmla="*/ 14672 w 3423104"/>
              <a:gd name="connsiteY8" fmla="*/ 126669 h 598517"/>
              <a:gd name="connsiteX0" fmla="*/ 14672 w 3423104"/>
              <a:gd name="connsiteY0" fmla="*/ 126669 h 598517"/>
              <a:gd name="connsiteX1" fmla="*/ 160905 w 3423104"/>
              <a:gd name="connsiteY1" fmla="*/ 0 h 598517"/>
              <a:gd name="connsiteX2" fmla="*/ 1963234 w 3423104"/>
              <a:gd name="connsiteY2" fmla="*/ 240011 h 598517"/>
              <a:gd name="connsiteX3" fmla="*/ 3423104 w 3423104"/>
              <a:gd name="connsiteY3" fmla="*/ 257205 h 598517"/>
              <a:gd name="connsiteX4" fmla="*/ 3272161 w 3423104"/>
              <a:gd name="connsiteY4" fmla="*/ 415456 h 598517"/>
              <a:gd name="connsiteX5" fmla="*/ 2155807 w 3423104"/>
              <a:gd name="connsiteY5" fmla="*/ 598517 h 598517"/>
              <a:gd name="connsiteX6" fmla="*/ 627642 w 3423104"/>
              <a:gd name="connsiteY6" fmla="*/ 529821 h 598517"/>
              <a:gd name="connsiteX7" fmla="*/ 0 w 3423104"/>
              <a:gd name="connsiteY7" fmla="*/ 415456 h 598517"/>
              <a:gd name="connsiteX8" fmla="*/ 14672 w 3423104"/>
              <a:gd name="connsiteY8" fmla="*/ 126669 h 598517"/>
              <a:gd name="connsiteX0" fmla="*/ 14672 w 3423104"/>
              <a:gd name="connsiteY0" fmla="*/ 57333 h 529181"/>
              <a:gd name="connsiteX1" fmla="*/ 344493 w 3423104"/>
              <a:gd name="connsiteY1" fmla="*/ 0 h 529181"/>
              <a:gd name="connsiteX2" fmla="*/ 1963234 w 3423104"/>
              <a:gd name="connsiteY2" fmla="*/ 170675 h 529181"/>
              <a:gd name="connsiteX3" fmla="*/ 3423104 w 3423104"/>
              <a:gd name="connsiteY3" fmla="*/ 187869 h 529181"/>
              <a:gd name="connsiteX4" fmla="*/ 3272161 w 3423104"/>
              <a:gd name="connsiteY4" fmla="*/ 346120 h 529181"/>
              <a:gd name="connsiteX5" fmla="*/ 2155807 w 3423104"/>
              <a:gd name="connsiteY5" fmla="*/ 529181 h 529181"/>
              <a:gd name="connsiteX6" fmla="*/ 627642 w 3423104"/>
              <a:gd name="connsiteY6" fmla="*/ 460485 h 529181"/>
              <a:gd name="connsiteX7" fmla="*/ 0 w 3423104"/>
              <a:gd name="connsiteY7" fmla="*/ 346120 h 529181"/>
              <a:gd name="connsiteX8" fmla="*/ 14672 w 3423104"/>
              <a:gd name="connsiteY8" fmla="*/ 57333 h 529181"/>
              <a:gd name="connsiteX0" fmla="*/ 14672 w 3559354"/>
              <a:gd name="connsiteY0" fmla="*/ 57333 h 529181"/>
              <a:gd name="connsiteX1" fmla="*/ 344493 w 3559354"/>
              <a:gd name="connsiteY1" fmla="*/ 0 h 529181"/>
              <a:gd name="connsiteX2" fmla="*/ 1963234 w 3559354"/>
              <a:gd name="connsiteY2" fmla="*/ 170675 h 529181"/>
              <a:gd name="connsiteX3" fmla="*/ 3559354 w 3559354"/>
              <a:gd name="connsiteY3" fmla="*/ 100553 h 529181"/>
              <a:gd name="connsiteX4" fmla="*/ 3272161 w 3559354"/>
              <a:gd name="connsiteY4" fmla="*/ 346120 h 529181"/>
              <a:gd name="connsiteX5" fmla="*/ 2155807 w 3559354"/>
              <a:gd name="connsiteY5" fmla="*/ 529181 h 529181"/>
              <a:gd name="connsiteX6" fmla="*/ 627642 w 3559354"/>
              <a:gd name="connsiteY6" fmla="*/ 460485 h 529181"/>
              <a:gd name="connsiteX7" fmla="*/ 0 w 3559354"/>
              <a:gd name="connsiteY7" fmla="*/ 346120 h 529181"/>
              <a:gd name="connsiteX8" fmla="*/ 14672 w 3559354"/>
              <a:gd name="connsiteY8" fmla="*/ 57333 h 529181"/>
              <a:gd name="connsiteX0" fmla="*/ 14672 w 3474500"/>
              <a:gd name="connsiteY0" fmla="*/ 57333 h 529181"/>
              <a:gd name="connsiteX1" fmla="*/ 344493 w 3474500"/>
              <a:gd name="connsiteY1" fmla="*/ 0 h 529181"/>
              <a:gd name="connsiteX2" fmla="*/ 1963234 w 3474500"/>
              <a:gd name="connsiteY2" fmla="*/ 170675 h 529181"/>
              <a:gd name="connsiteX3" fmla="*/ 3474500 w 3474500"/>
              <a:gd name="connsiteY3" fmla="*/ 120143 h 529181"/>
              <a:gd name="connsiteX4" fmla="*/ 3272161 w 3474500"/>
              <a:gd name="connsiteY4" fmla="*/ 346120 h 529181"/>
              <a:gd name="connsiteX5" fmla="*/ 2155807 w 3474500"/>
              <a:gd name="connsiteY5" fmla="*/ 529181 h 529181"/>
              <a:gd name="connsiteX6" fmla="*/ 627642 w 3474500"/>
              <a:gd name="connsiteY6" fmla="*/ 460485 h 529181"/>
              <a:gd name="connsiteX7" fmla="*/ 0 w 3474500"/>
              <a:gd name="connsiteY7" fmla="*/ 346120 h 529181"/>
              <a:gd name="connsiteX8" fmla="*/ 14672 w 3474500"/>
              <a:gd name="connsiteY8" fmla="*/ 57333 h 529181"/>
              <a:gd name="connsiteX0" fmla="*/ 14672 w 3474500"/>
              <a:gd name="connsiteY0" fmla="*/ 57333 h 529181"/>
              <a:gd name="connsiteX1" fmla="*/ 344493 w 3474500"/>
              <a:gd name="connsiteY1" fmla="*/ 0 h 529181"/>
              <a:gd name="connsiteX2" fmla="*/ 1963234 w 3474500"/>
              <a:gd name="connsiteY2" fmla="*/ 170675 h 529181"/>
              <a:gd name="connsiteX3" fmla="*/ 3474500 w 3474500"/>
              <a:gd name="connsiteY3" fmla="*/ 120143 h 529181"/>
              <a:gd name="connsiteX4" fmla="*/ 3134274 w 3474500"/>
              <a:gd name="connsiteY4" fmla="*/ 377954 h 529181"/>
              <a:gd name="connsiteX5" fmla="*/ 2155807 w 3474500"/>
              <a:gd name="connsiteY5" fmla="*/ 529181 h 529181"/>
              <a:gd name="connsiteX6" fmla="*/ 627642 w 3474500"/>
              <a:gd name="connsiteY6" fmla="*/ 460485 h 529181"/>
              <a:gd name="connsiteX7" fmla="*/ 0 w 3474500"/>
              <a:gd name="connsiteY7" fmla="*/ 346120 h 529181"/>
              <a:gd name="connsiteX8" fmla="*/ 14672 w 3474500"/>
              <a:gd name="connsiteY8" fmla="*/ 57333 h 529181"/>
              <a:gd name="connsiteX0" fmla="*/ 14672 w 3474500"/>
              <a:gd name="connsiteY0" fmla="*/ 57333 h 465540"/>
              <a:gd name="connsiteX1" fmla="*/ 344493 w 3474500"/>
              <a:gd name="connsiteY1" fmla="*/ 0 h 465540"/>
              <a:gd name="connsiteX2" fmla="*/ 1963234 w 3474500"/>
              <a:gd name="connsiteY2" fmla="*/ 170675 h 465540"/>
              <a:gd name="connsiteX3" fmla="*/ 3474500 w 3474500"/>
              <a:gd name="connsiteY3" fmla="*/ 120143 h 465540"/>
              <a:gd name="connsiteX4" fmla="*/ 3134274 w 3474500"/>
              <a:gd name="connsiteY4" fmla="*/ 377954 h 465540"/>
              <a:gd name="connsiteX5" fmla="*/ 2141114 w 3474500"/>
              <a:gd name="connsiteY5" fmla="*/ 465540 h 465540"/>
              <a:gd name="connsiteX6" fmla="*/ 627642 w 3474500"/>
              <a:gd name="connsiteY6" fmla="*/ 460485 h 465540"/>
              <a:gd name="connsiteX7" fmla="*/ 0 w 3474500"/>
              <a:gd name="connsiteY7" fmla="*/ 346120 h 465540"/>
              <a:gd name="connsiteX8" fmla="*/ 14672 w 3474500"/>
              <a:gd name="connsiteY8" fmla="*/ 57333 h 465540"/>
              <a:gd name="connsiteX0" fmla="*/ 0 w 3459828"/>
              <a:gd name="connsiteY0" fmla="*/ 57333 h 465540"/>
              <a:gd name="connsiteX1" fmla="*/ 329821 w 3459828"/>
              <a:gd name="connsiteY1" fmla="*/ 0 h 465540"/>
              <a:gd name="connsiteX2" fmla="*/ 1948562 w 3459828"/>
              <a:gd name="connsiteY2" fmla="*/ 170675 h 465540"/>
              <a:gd name="connsiteX3" fmla="*/ 3459828 w 3459828"/>
              <a:gd name="connsiteY3" fmla="*/ 120143 h 465540"/>
              <a:gd name="connsiteX4" fmla="*/ 3119602 w 3459828"/>
              <a:gd name="connsiteY4" fmla="*/ 377954 h 465540"/>
              <a:gd name="connsiteX5" fmla="*/ 2126442 w 3459828"/>
              <a:gd name="connsiteY5" fmla="*/ 465540 h 465540"/>
              <a:gd name="connsiteX6" fmla="*/ 612970 w 3459828"/>
              <a:gd name="connsiteY6" fmla="*/ 460485 h 465540"/>
              <a:gd name="connsiteX7" fmla="*/ 93982 w 3459828"/>
              <a:gd name="connsiteY7" fmla="*/ 321035 h 465540"/>
              <a:gd name="connsiteX8" fmla="*/ 0 w 3459828"/>
              <a:gd name="connsiteY8" fmla="*/ 57333 h 465540"/>
              <a:gd name="connsiteX0" fmla="*/ 0 w 3379585"/>
              <a:gd name="connsiteY0" fmla="*/ 107476 h 465540"/>
              <a:gd name="connsiteX1" fmla="*/ 249578 w 3379585"/>
              <a:gd name="connsiteY1" fmla="*/ 0 h 465540"/>
              <a:gd name="connsiteX2" fmla="*/ 1868319 w 3379585"/>
              <a:gd name="connsiteY2" fmla="*/ 170675 h 465540"/>
              <a:gd name="connsiteX3" fmla="*/ 3379585 w 3379585"/>
              <a:gd name="connsiteY3" fmla="*/ 120143 h 465540"/>
              <a:gd name="connsiteX4" fmla="*/ 3039359 w 3379585"/>
              <a:gd name="connsiteY4" fmla="*/ 377954 h 465540"/>
              <a:gd name="connsiteX5" fmla="*/ 2046199 w 3379585"/>
              <a:gd name="connsiteY5" fmla="*/ 465540 h 465540"/>
              <a:gd name="connsiteX6" fmla="*/ 532727 w 3379585"/>
              <a:gd name="connsiteY6" fmla="*/ 460485 h 465540"/>
              <a:gd name="connsiteX7" fmla="*/ 13739 w 3379585"/>
              <a:gd name="connsiteY7" fmla="*/ 321035 h 465540"/>
              <a:gd name="connsiteX8" fmla="*/ 0 w 3379585"/>
              <a:gd name="connsiteY8" fmla="*/ 107476 h 465540"/>
              <a:gd name="connsiteX0" fmla="*/ 0 w 3379585"/>
              <a:gd name="connsiteY0" fmla="*/ 107476 h 465540"/>
              <a:gd name="connsiteX1" fmla="*/ 249578 w 3379585"/>
              <a:gd name="connsiteY1" fmla="*/ 0 h 465540"/>
              <a:gd name="connsiteX2" fmla="*/ 1868319 w 3379585"/>
              <a:gd name="connsiteY2" fmla="*/ 170675 h 465540"/>
              <a:gd name="connsiteX3" fmla="*/ 3379585 w 3379585"/>
              <a:gd name="connsiteY3" fmla="*/ 120143 h 465540"/>
              <a:gd name="connsiteX4" fmla="*/ 2878042 w 3379585"/>
              <a:gd name="connsiteY4" fmla="*/ 323642 h 465540"/>
              <a:gd name="connsiteX5" fmla="*/ 2046199 w 3379585"/>
              <a:gd name="connsiteY5" fmla="*/ 465540 h 465540"/>
              <a:gd name="connsiteX6" fmla="*/ 532727 w 3379585"/>
              <a:gd name="connsiteY6" fmla="*/ 460485 h 465540"/>
              <a:gd name="connsiteX7" fmla="*/ 13739 w 3379585"/>
              <a:gd name="connsiteY7" fmla="*/ 321035 h 465540"/>
              <a:gd name="connsiteX8" fmla="*/ 0 w 3379585"/>
              <a:gd name="connsiteY8" fmla="*/ 107476 h 465540"/>
              <a:gd name="connsiteX0" fmla="*/ 0 w 3379585"/>
              <a:gd name="connsiteY0" fmla="*/ 107476 h 465540"/>
              <a:gd name="connsiteX1" fmla="*/ 249578 w 3379585"/>
              <a:gd name="connsiteY1" fmla="*/ 0 h 465540"/>
              <a:gd name="connsiteX2" fmla="*/ 1868319 w 3379585"/>
              <a:gd name="connsiteY2" fmla="*/ 170675 h 465540"/>
              <a:gd name="connsiteX3" fmla="*/ 2328415 w 3379585"/>
              <a:gd name="connsiteY3" fmla="*/ 152337 h 465540"/>
              <a:gd name="connsiteX4" fmla="*/ 3379585 w 3379585"/>
              <a:gd name="connsiteY4" fmla="*/ 120143 h 465540"/>
              <a:gd name="connsiteX5" fmla="*/ 2878042 w 3379585"/>
              <a:gd name="connsiteY5" fmla="*/ 323642 h 465540"/>
              <a:gd name="connsiteX6" fmla="*/ 2046199 w 3379585"/>
              <a:gd name="connsiteY6" fmla="*/ 465540 h 465540"/>
              <a:gd name="connsiteX7" fmla="*/ 532727 w 3379585"/>
              <a:gd name="connsiteY7" fmla="*/ 460485 h 465540"/>
              <a:gd name="connsiteX8" fmla="*/ 13739 w 3379585"/>
              <a:gd name="connsiteY8" fmla="*/ 321035 h 465540"/>
              <a:gd name="connsiteX9" fmla="*/ 0 w 3379585"/>
              <a:gd name="connsiteY9" fmla="*/ 107476 h 465540"/>
              <a:gd name="connsiteX0" fmla="*/ 0 w 3379585"/>
              <a:gd name="connsiteY0" fmla="*/ 107476 h 465540"/>
              <a:gd name="connsiteX1" fmla="*/ 249578 w 3379585"/>
              <a:gd name="connsiteY1" fmla="*/ 0 h 465540"/>
              <a:gd name="connsiteX2" fmla="*/ 1868319 w 3379585"/>
              <a:gd name="connsiteY2" fmla="*/ 170675 h 465540"/>
              <a:gd name="connsiteX3" fmla="*/ 2338449 w 3379585"/>
              <a:gd name="connsiteY3" fmla="*/ 195799 h 465540"/>
              <a:gd name="connsiteX4" fmla="*/ 3379585 w 3379585"/>
              <a:gd name="connsiteY4" fmla="*/ 120143 h 465540"/>
              <a:gd name="connsiteX5" fmla="*/ 2878042 w 3379585"/>
              <a:gd name="connsiteY5" fmla="*/ 323642 h 465540"/>
              <a:gd name="connsiteX6" fmla="*/ 2046199 w 3379585"/>
              <a:gd name="connsiteY6" fmla="*/ 465540 h 465540"/>
              <a:gd name="connsiteX7" fmla="*/ 532727 w 3379585"/>
              <a:gd name="connsiteY7" fmla="*/ 460485 h 465540"/>
              <a:gd name="connsiteX8" fmla="*/ 13739 w 3379585"/>
              <a:gd name="connsiteY8" fmla="*/ 321035 h 465540"/>
              <a:gd name="connsiteX9" fmla="*/ 0 w 3379585"/>
              <a:gd name="connsiteY9" fmla="*/ 107476 h 465540"/>
              <a:gd name="connsiteX0" fmla="*/ 0 w 3379585"/>
              <a:gd name="connsiteY0" fmla="*/ 64014 h 422078"/>
              <a:gd name="connsiteX1" fmla="*/ 259610 w 3379585"/>
              <a:gd name="connsiteY1" fmla="*/ 0 h 422078"/>
              <a:gd name="connsiteX2" fmla="*/ 1868319 w 3379585"/>
              <a:gd name="connsiteY2" fmla="*/ 127213 h 422078"/>
              <a:gd name="connsiteX3" fmla="*/ 2338449 w 3379585"/>
              <a:gd name="connsiteY3" fmla="*/ 152337 h 422078"/>
              <a:gd name="connsiteX4" fmla="*/ 3379585 w 3379585"/>
              <a:gd name="connsiteY4" fmla="*/ 76681 h 422078"/>
              <a:gd name="connsiteX5" fmla="*/ 2878042 w 3379585"/>
              <a:gd name="connsiteY5" fmla="*/ 280180 h 422078"/>
              <a:gd name="connsiteX6" fmla="*/ 2046199 w 3379585"/>
              <a:gd name="connsiteY6" fmla="*/ 422078 h 422078"/>
              <a:gd name="connsiteX7" fmla="*/ 532727 w 3379585"/>
              <a:gd name="connsiteY7" fmla="*/ 417023 h 422078"/>
              <a:gd name="connsiteX8" fmla="*/ 13739 w 3379585"/>
              <a:gd name="connsiteY8" fmla="*/ 277573 h 422078"/>
              <a:gd name="connsiteX9" fmla="*/ 0 w 3379585"/>
              <a:gd name="connsiteY9" fmla="*/ 64014 h 422078"/>
              <a:gd name="connsiteX0" fmla="*/ 61487 w 3365846"/>
              <a:gd name="connsiteY0" fmla="*/ 92425 h 422078"/>
              <a:gd name="connsiteX1" fmla="*/ 245871 w 3365846"/>
              <a:gd name="connsiteY1" fmla="*/ 0 h 422078"/>
              <a:gd name="connsiteX2" fmla="*/ 1854580 w 3365846"/>
              <a:gd name="connsiteY2" fmla="*/ 127213 h 422078"/>
              <a:gd name="connsiteX3" fmla="*/ 2324710 w 3365846"/>
              <a:gd name="connsiteY3" fmla="*/ 152337 h 422078"/>
              <a:gd name="connsiteX4" fmla="*/ 3365846 w 3365846"/>
              <a:gd name="connsiteY4" fmla="*/ 76681 h 422078"/>
              <a:gd name="connsiteX5" fmla="*/ 2864303 w 3365846"/>
              <a:gd name="connsiteY5" fmla="*/ 280180 h 422078"/>
              <a:gd name="connsiteX6" fmla="*/ 2032460 w 3365846"/>
              <a:gd name="connsiteY6" fmla="*/ 422078 h 422078"/>
              <a:gd name="connsiteX7" fmla="*/ 518988 w 3365846"/>
              <a:gd name="connsiteY7" fmla="*/ 417023 h 422078"/>
              <a:gd name="connsiteX8" fmla="*/ 0 w 3365846"/>
              <a:gd name="connsiteY8" fmla="*/ 277573 h 422078"/>
              <a:gd name="connsiteX9" fmla="*/ 61487 w 3365846"/>
              <a:gd name="connsiteY9" fmla="*/ 92425 h 422078"/>
              <a:gd name="connsiteX0" fmla="*/ 0 w 3416366"/>
              <a:gd name="connsiteY0" fmla="*/ 9386 h 427626"/>
              <a:gd name="connsiteX1" fmla="*/ 296391 w 3416366"/>
              <a:gd name="connsiteY1" fmla="*/ 5548 h 427626"/>
              <a:gd name="connsiteX2" fmla="*/ 1905100 w 3416366"/>
              <a:gd name="connsiteY2" fmla="*/ 132761 h 427626"/>
              <a:gd name="connsiteX3" fmla="*/ 2375230 w 3416366"/>
              <a:gd name="connsiteY3" fmla="*/ 157885 h 427626"/>
              <a:gd name="connsiteX4" fmla="*/ 3416366 w 3416366"/>
              <a:gd name="connsiteY4" fmla="*/ 82229 h 427626"/>
              <a:gd name="connsiteX5" fmla="*/ 2914823 w 3416366"/>
              <a:gd name="connsiteY5" fmla="*/ 285728 h 427626"/>
              <a:gd name="connsiteX6" fmla="*/ 2082980 w 3416366"/>
              <a:gd name="connsiteY6" fmla="*/ 427626 h 427626"/>
              <a:gd name="connsiteX7" fmla="*/ 569508 w 3416366"/>
              <a:gd name="connsiteY7" fmla="*/ 422571 h 427626"/>
              <a:gd name="connsiteX8" fmla="*/ 50520 w 3416366"/>
              <a:gd name="connsiteY8" fmla="*/ 283121 h 427626"/>
              <a:gd name="connsiteX9" fmla="*/ 0 w 3416366"/>
              <a:gd name="connsiteY9" fmla="*/ 9386 h 427626"/>
              <a:gd name="connsiteX0" fmla="*/ 0 w 3379583"/>
              <a:gd name="connsiteY0" fmla="*/ 64013 h 422078"/>
              <a:gd name="connsiteX1" fmla="*/ 259608 w 3379583"/>
              <a:gd name="connsiteY1" fmla="*/ 0 h 422078"/>
              <a:gd name="connsiteX2" fmla="*/ 1868317 w 3379583"/>
              <a:gd name="connsiteY2" fmla="*/ 127213 h 422078"/>
              <a:gd name="connsiteX3" fmla="*/ 2338447 w 3379583"/>
              <a:gd name="connsiteY3" fmla="*/ 152337 h 422078"/>
              <a:gd name="connsiteX4" fmla="*/ 3379583 w 3379583"/>
              <a:gd name="connsiteY4" fmla="*/ 76681 h 422078"/>
              <a:gd name="connsiteX5" fmla="*/ 2878040 w 3379583"/>
              <a:gd name="connsiteY5" fmla="*/ 280180 h 422078"/>
              <a:gd name="connsiteX6" fmla="*/ 2046197 w 3379583"/>
              <a:gd name="connsiteY6" fmla="*/ 422078 h 422078"/>
              <a:gd name="connsiteX7" fmla="*/ 532725 w 3379583"/>
              <a:gd name="connsiteY7" fmla="*/ 417023 h 422078"/>
              <a:gd name="connsiteX8" fmla="*/ 13737 w 3379583"/>
              <a:gd name="connsiteY8" fmla="*/ 277573 h 422078"/>
              <a:gd name="connsiteX9" fmla="*/ 0 w 3379583"/>
              <a:gd name="connsiteY9" fmla="*/ 64013 h 422078"/>
              <a:gd name="connsiteX0" fmla="*/ 0 w 3379583"/>
              <a:gd name="connsiteY0" fmla="*/ 64013 h 422078"/>
              <a:gd name="connsiteX1" fmla="*/ 259608 w 3379583"/>
              <a:gd name="connsiteY1" fmla="*/ 0 h 422078"/>
              <a:gd name="connsiteX2" fmla="*/ 1868317 w 3379583"/>
              <a:gd name="connsiteY2" fmla="*/ 127213 h 422078"/>
              <a:gd name="connsiteX3" fmla="*/ 2338447 w 3379583"/>
              <a:gd name="connsiteY3" fmla="*/ 152337 h 422078"/>
              <a:gd name="connsiteX4" fmla="*/ 3379583 w 3379583"/>
              <a:gd name="connsiteY4" fmla="*/ 76681 h 422078"/>
              <a:gd name="connsiteX5" fmla="*/ 2878040 w 3379583"/>
              <a:gd name="connsiteY5" fmla="*/ 280180 h 422078"/>
              <a:gd name="connsiteX6" fmla="*/ 2046197 w 3379583"/>
              <a:gd name="connsiteY6" fmla="*/ 422078 h 422078"/>
              <a:gd name="connsiteX7" fmla="*/ 532725 w 3379583"/>
              <a:gd name="connsiteY7" fmla="*/ 417023 h 422078"/>
              <a:gd name="connsiteX8" fmla="*/ 56367 w 3379583"/>
              <a:gd name="connsiteY8" fmla="*/ 313510 h 422078"/>
              <a:gd name="connsiteX9" fmla="*/ 0 w 3379583"/>
              <a:gd name="connsiteY9" fmla="*/ 64013 h 42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79583" h="422078">
                <a:moveTo>
                  <a:pt x="0" y="64013"/>
                </a:moveTo>
                <a:cubicBezTo>
                  <a:pt x="0" y="45431"/>
                  <a:pt x="241026" y="0"/>
                  <a:pt x="259608" y="0"/>
                </a:cubicBezTo>
                <a:lnTo>
                  <a:pt x="1868317" y="127213"/>
                </a:lnTo>
                <a:cubicBezTo>
                  <a:pt x="2214790" y="152602"/>
                  <a:pt x="2086569" y="160759"/>
                  <a:pt x="2338447" y="152337"/>
                </a:cubicBezTo>
                <a:cubicBezTo>
                  <a:pt x="2590325" y="143915"/>
                  <a:pt x="3287979" y="48130"/>
                  <a:pt x="3379583" y="76681"/>
                </a:cubicBezTo>
                <a:lnTo>
                  <a:pt x="2878040" y="280180"/>
                </a:lnTo>
                <a:cubicBezTo>
                  <a:pt x="2878040" y="298762"/>
                  <a:pt x="2064779" y="422078"/>
                  <a:pt x="2046197" y="422078"/>
                </a:cubicBezTo>
                <a:lnTo>
                  <a:pt x="532725" y="417023"/>
                </a:lnTo>
                <a:cubicBezTo>
                  <a:pt x="514143" y="417023"/>
                  <a:pt x="56367" y="332092"/>
                  <a:pt x="56367" y="313510"/>
                </a:cubicBezTo>
                <a:cubicBezTo>
                  <a:pt x="56367" y="268651"/>
                  <a:pt x="0" y="108872"/>
                  <a:pt x="0" y="64013"/>
                </a:cubicBezTo>
                <a:close/>
              </a:path>
            </a:pathLst>
          </a:cu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 rot="1440000">
            <a:off x="6479119" y="2267401"/>
            <a:ext cx="1178226" cy="315620"/>
          </a:xfrm>
          <a:custGeom>
            <a:avLst/>
            <a:gdLst>
              <a:gd name="connsiteX0" fmla="*/ 0 w 1199716"/>
              <a:gd name="connsiteY0" fmla="*/ 26042 h 156251"/>
              <a:gd name="connsiteX1" fmla="*/ 26042 w 1199716"/>
              <a:gd name="connsiteY1" fmla="*/ 0 h 156251"/>
              <a:gd name="connsiteX2" fmla="*/ 1173674 w 1199716"/>
              <a:gd name="connsiteY2" fmla="*/ 0 h 156251"/>
              <a:gd name="connsiteX3" fmla="*/ 1199716 w 1199716"/>
              <a:gd name="connsiteY3" fmla="*/ 26042 h 156251"/>
              <a:gd name="connsiteX4" fmla="*/ 1199716 w 1199716"/>
              <a:gd name="connsiteY4" fmla="*/ 130209 h 156251"/>
              <a:gd name="connsiteX5" fmla="*/ 1173674 w 1199716"/>
              <a:gd name="connsiteY5" fmla="*/ 156251 h 156251"/>
              <a:gd name="connsiteX6" fmla="*/ 26042 w 1199716"/>
              <a:gd name="connsiteY6" fmla="*/ 156251 h 156251"/>
              <a:gd name="connsiteX7" fmla="*/ 0 w 1199716"/>
              <a:gd name="connsiteY7" fmla="*/ 130209 h 156251"/>
              <a:gd name="connsiteX8" fmla="*/ 0 w 1199716"/>
              <a:gd name="connsiteY8" fmla="*/ 26042 h 156251"/>
              <a:gd name="connsiteX0" fmla="*/ 0 w 1199716"/>
              <a:gd name="connsiteY0" fmla="*/ 26042 h 215918"/>
              <a:gd name="connsiteX1" fmla="*/ 26042 w 1199716"/>
              <a:gd name="connsiteY1" fmla="*/ 0 h 215918"/>
              <a:gd name="connsiteX2" fmla="*/ 1173674 w 1199716"/>
              <a:gd name="connsiteY2" fmla="*/ 0 h 215918"/>
              <a:gd name="connsiteX3" fmla="*/ 1199716 w 1199716"/>
              <a:gd name="connsiteY3" fmla="*/ 26042 h 215918"/>
              <a:gd name="connsiteX4" fmla="*/ 1199716 w 1199716"/>
              <a:gd name="connsiteY4" fmla="*/ 130209 h 215918"/>
              <a:gd name="connsiteX5" fmla="*/ 1173674 w 1199716"/>
              <a:gd name="connsiteY5" fmla="*/ 156251 h 215918"/>
              <a:gd name="connsiteX6" fmla="*/ 52608 w 1199716"/>
              <a:gd name="connsiteY6" fmla="*/ 215918 h 215918"/>
              <a:gd name="connsiteX7" fmla="*/ 0 w 1199716"/>
              <a:gd name="connsiteY7" fmla="*/ 130209 h 215918"/>
              <a:gd name="connsiteX8" fmla="*/ 0 w 1199716"/>
              <a:gd name="connsiteY8" fmla="*/ 26042 h 215918"/>
              <a:gd name="connsiteX0" fmla="*/ 0 w 1199716"/>
              <a:gd name="connsiteY0" fmla="*/ 86905 h 276781"/>
              <a:gd name="connsiteX1" fmla="*/ 26042 w 1199716"/>
              <a:gd name="connsiteY1" fmla="*/ 60863 h 276781"/>
              <a:gd name="connsiteX2" fmla="*/ 109935 w 1199716"/>
              <a:gd name="connsiteY2" fmla="*/ 0 h 276781"/>
              <a:gd name="connsiteX3" fmla="*/ 1173674 w 1199716"/>
              <a:gd name="connsiteY3" fmla="*/ 60863 h 276781"/>
              <a:gd name="connsiteX4" fmla="*/ 1199716 w 1199716"/>
              <a:gd name="connsiteY4" fmla="*/ 86905 h 276781"/>
              <a:gd name="connsiteX5" fmla="*/ 1199716 w 1199716"/>
              <a:gd name="connsiteY5" fmla="*/ 191072 h 276781"/>
              <a:gd name="connsiteX6" fmla="*/ 1173674 w 1199716"/>
              <a:gd name="connsiteY6" fmla="*/ 217114 h 276781"/>
              <a:gd name="connsiteX7" fmla="*/ 52608 w 1199716"/>
              <a:gd name="connsiteY7" fmla="*/ 276781 h 276781"/>
              <a:gd name="connsiteX8" fmla="*/ 0 w 1199716"/>
              <a:gd name="connsiteY8" fmla="*/ 191072 h 276781"/>
              <a:gd name="connsiteX9" fmla="*/ 0 w 1199716"/>
              <a:gd name="connsiteY9" fmla="*/ 86905 h 276781"/>
              <a:gd name="connsiteX0" fmla="*/ 0 w 1259724"/>
              <a:gd name="connsiteY0" fmla="*/ 86905 h 275857"/>
              <a:gd name="connsiteX1" fmla="*/ 26042 w 1259724"/>
              <a:gd name="connsiteY1" fmla="*/ 60863 h 275857"/>
              <a:gd name="connsiteX2" fmla="*/ 109935 w 1259724"/>
              <a:gd name="connsiteY2" fmla="*/ 0 h 275857"/>
              <a:gd name="connsiteX3" fmla="*/ 1173674 w 1259724"/>
              <a:gd name="connsiteY3" fmla="*/ 60863 h 275857"/>
              <a:gd name="connsiteX4" fmla="*/ 1199716 w 1259724"/>
              <a:gd name="connsiteY4" fmla="*/ 86905 h 275857"/>
              <a:gd name="connsiteX5" fmla="*/ 1199716 w 1259724"/>
              <a:gd name="connsiteY5" fmla="*/ 191072 h 275857"/>
              <a:gd name="connsiteX6" fmla="*/ 1173674 w 1259724"/>
              <a:gd name="connsiteY6" fmla="*/ 217114 h 275857"/>
              <a:gd name="connsiteX7" fmla="*/ 137525 w 1259724"/>
              <a:gd name="connsiteY7" fmla="*/ 275857 h 275857"/>
              <a:gd name="connsiteX8" fmla="*/ 0 w 1259724"/>
              <a:gd name="connsiteY8" fmla="*/ 191072 h 275857"/>
              <a:gd name="connsiteX9" fmla="*/ 0 w 1259724"/>
              <a:gd name="connsiteY9" fmla="*/ 86905 h 275857"/>
              <a:gd name="connsiteX0" fmla="*/ 0 w 1199716"/>
              <a:gd name="connsiteY0" fmla="*/ 86905 h 275857"/>
              <a:gd name="connsiteX1" fmla="*/ 26042 w 1199716"/>
              <a:gd name="connsiteY1" fmla="*/ 60863 h 275857"/>
              <a:gd name="connsiteX2" fmla="*/ 109935 w 1199716"/>
              <a:gd name="connsiteY2" fmla="*/ 0 h 275857"/>
              <a:gd name="connsiteX3" fmla="*/ 1173674 w 1199716"/>
              <a:gd name="connsiteY3" fmla="*/ 60863 h 275857"/>
              <a:gd name="connsiteX4" fmla="*/ 1199716 w 1199716"/>
              <a:gd name="connsiteY4" fmla="*/ 86905 h 275857"/>
              <a:gd name="connsiteX5" fmla="*/ 1199716 w 1199716"/>
              <a:gd name="connsiteY5" fmla="*/ 191072 h 275857"/>
              <a:gd name="connsiteX6" fmla="*/ 892898 w 1199716"/>
              <a:gd name="connsiteY6" fmla="*/ 238362 h 275857"/>
              <a:gd name="connsiteX7" fmla="*/ 137525 w 1199716"/>
              <a:gd name="connsiteY7" fmla="*/ 275857 h 275857"/>
              <a:gd name="connsiteX8" fmla="*/ 0 w 1199716"/>
              <a:gd name="connsiteY8" fmla="*/ 191072 h 275857"/>
              <a:gd name="connsiteX9" fmla="*/ 0 w 1199716"/>
              <a:gd name="connsiteY9" fmla="*/ 86905 h 275857"/>
              <a:gd name="connsiteX0" fmla="*/ 0 w 1199716"/>
              <a:gd name="connsiteY0" fmla="*/ 86905 h 275857"/>
              <a:gd name="connsiteX1" fmla="*/ 26042 w 1199716"/>
              <a:gd name="connsiteY1" fmla="*/ 60863 h 275857"/>
              <a:gd name="connsiteX2" fmla="*/ 109935 w 1199716"/>
              <a:gd name="connsiteY2" fmla="*/ 0 h 275857"/>
              <a:gd name="connsiteX3" fmla="*/ 1024213 w 1199716"/>
              <a:gd name="connsiteY3" fmla="*/ 55663 h 275857"/>
              <a:gd name="connsiteX4" fmla="*/ 1199716 w 1199716"/>
              <a:gd name="connsiteY4" fmla="*/ 86905 h 275857"/>
              <a:gd name="connsiteX5" fmla="*/ 1199716 w 1199716"/>
              <a:gd name="connsiteY5" fmla="*/ 191072 h 275857"/>
              <a:gd name="connsiteX6" fmla="*/ 892898 w 1199716"/>
              <a:gd name="connsiteY6" fmla="*/ 238362 h 275857"/>
              <a:gd name="connsiteX7" fmla="*/ 137525 w 1199716"/>
              <a:gd name="connsiteY7" fmla="*/ 275857 h 275857"/>
              <a:gd name="connsiteX8" fmla="*/ 0 w 1199716"/>
              <a:gd name="connsiteY8" fmla="*/ 191072 h 275857"/>
              <a:gd name="connsiteX9" fmla="*/ 0 w 1199716"/>
              <a:gd name="connsiteY9" fmla="*/ 86905 h 275857"/>
              <a:gd name="connsiteX0" fmla="*/ 0 w 1199716"/>
              <a:gd name="connsiteY0" fmla="*/ 86905 h 275857"/>
              <a:gd name="connsiteX1" fmla="*/ 26042 w 1199716"/>
              <a:gd name="connsiteY1" fmla="*/ 60863 h 275857"/>
              <a:gd name="connsiteX2" fmla="*/ 109935 w 1199716"/>
              <a:gd name="connsiteY2" fmla="*/ 0 h 275857"/>
              <a:gd name="connsiteX3" fmla="*/ 1024213 w 1199716"/>
              <a:gd name="connsiteY3" fmla="*/ 55663 h 275857"/>
              <a:gd name="connsiteX4" fmla="*/ 1178226 w 1199716"/>
              <a:gd name="connsiteY4" fmla="*/ 113297 h 275857"/>
              <a:gd name="connsiteX5" fmla="*/ 1199716 w 1199716"/>
              <a:gd name="connsiteY5" fmla="*/ 191072 h 275857"/>
              <a:gd name="connsiteX6" fmla="*/ 892898 w 1199716"/>
              <a:gd name="connsiteY6" fmla="*/ 238362 h 275857"/>
              <a:gd name="connsiteX7" fmla="*/ 137525 w 1199716"/>
              <a:gd name="connsiteY7" fmla="*/ 275857 h 275857"/>
              <a:gd name="connsiteX8" fmla="*/ 0 w 1199716"/>
              <a:gd name="connsiteY8" fmla="*/ 191072 h 275857"/>
              <a:gd name="connsiteX9" fmla="*/ 0 w 1199716"/>
              <a:gd name="connsiteY9" fmla="*/ 86905 h 275857"/>
              <a:gd name="connsiteX0" fmla="*/ 0 w 1178226"/>
              <a:gd name="connsiteY0" fmla="*/ 86905 h 275857"/>
              <a:gd name="connsiteX1" fmla="*/ 26042 w 1178226"/>
              <a:gd name="connsiteY1" fmla="*/ 60863 h 275857"/>
              <a:gd name="connsiteX2" fmla="*/ 109935 w 1178226"/>
              <a:gd name="connsiteY2" fmla="*/ 0 h 275857"/>
              <a:gd name="connsiteX3" fmla="*/ 1024213 w 1178226"/>
              <a:gd name="connsiteY3" fmla="*/ 55663 h 275857"/>
              <a:gd name="connsiteX4" fmla="*/ 1178226 w 1178226"/>
              <a:gd name="connsiteY4" fmla="*/ 113297 h 275857"/>
              <a:gd name="connsiteX5" fmla="*/ 1143129 w 1178226"/>
              <a:gd name="connsiteY5" fmla="*/ 220120 h 275857"/>
              <a:gd name="connsiteX6" fmla="*/ 892898 w 1178226"/>
              <a:gd name="connsiteY6" fmla="*/ 238362 h 275857"/>
              <a:gd name="connsiteX7" fmla="*/ 137525 w 1178226"/>
              <a:gd name="connsiteY7" fmla="*/ 275857 h 275857"/>
              <a:gd name="connsiteX8" fmla="*/ 0 w 1178226"/>
              <a:gd name="connsiteY8" fmla="*/ 191072 h 275857"/>
              <a:gd name="connsiteX9" fmla="*/ 0 w 1178226"/>
              <a:gd name="connsiteY9" fmla="*/ 86905 h 275857"/>
              <a:gd name="connsiteX0" fmla="*/ 0 w 1178226"/>
              <a:gd name="connsiteY0" fmla="*/ 86905 h 275857"/>
              <a:gd name="connsiteX1" fmla="*/ 26042 w 1178226"/>
              <a:gd name="connsiteY1" fmla="*/ 60863 h 275857"/>
              <a:gd name="connsiteX2" fmla="*/ 109935 w 1178226"/>
              <a:gd name="connsiteY2" fmla="*/ 0 h 275857"/>
              <a:gd name="connsiteX3" fmla="*/ 1024213 w 1178226"/>
              <a:gd name="connsiteY3" fmla="*/ 55663 h 275857"/>
              <a:gd name="connsiteX4" fmla="*/ 1178226 w 1178226"/>
              <a:gd name="connsiteY4" fmla="*/ 113297 h 275857"/>
              <a:gd name="connsiteX5" fmla="*/ 1109148 w 1178226"/>
              <a:gd name="connsiteY5" fmla="*/ 203429 h 275857"/>
              <a:gd name="connsiteX6" fmla="*/ 892898 w 1178226"/>
              <a:gd name="connsiteY6" fmla="*/ 238362 h 275857"/>
              <a:gd name="connsiteX7" fmla="*/ 137525 w 1178226"/>
              <a:gd name="connsiteY7" fmla="*/ 275857 h 275857"/>
              <a:gd name="connsiteX8" fmla="*/ 0 w 1178226"/>
              <a:gd name="connsiteY8" fmla="*/ 191072 h 275857"/>
              <a:gd name="connsiteX9" fmla="*/ 0 w 1178226"/>
              <a:gd name="connsiteY9" fmla="*/ 86905 h 275857"/>
              <a:gd name="connsiteX0" fmla="*/ 0 w 1178226"/>
              <a:gd name="connsiteY0" fmla="*/ 56180 h 245132"/>
              <a:gd name="connsiteX1" fmla="*/ 26042 w 1178226"/>
              <a:gd name="connsiteY1" fmla="*/ 30138 h 245132"/>
              <a:gd name="connsiteX2" fmla="*/ 212995 w 1178226"/>
              <a:gd name="connsiteY2" fmla="*/ 0 h 245132"/>
              <a:gd name="connsiteX3" fmla="*/ 1024213 w 1178226"/>
              <a:gd name="connsiteY3" fmla="*/ 24938 h 245132"/>
              <a:gd name="connsiteX4" fmla="*/ 1178226 w 1178226"/>
              <a:gd name="connsiteY4" fmla="*/ 82572 h 245132"/>
              <a:gd name="connsiteX5" fmla="*/ 1109148 w 1178226"/>
              <a:gd name="connsiteY5" fmla="*/ 172704 h 245132"/>
              <a:gd name="connsiteX6" fmla="*/ 892898 w 1178226"/>
              <a:gd name="connsiteY6" fmla="*/ 207637 h 245132"/>
              <a:gd name="connsiteX7" fmla="*/ 137525 w 1178226"/>
              <a:gd name="connsiteY7" fmla="*/ 245132 h 245132"/>
              <a:gd name="connsiteX8" fmla="*/ 0 w 1178226"/>
              <a:gd name="connsiteY8" fmla="*/ 160347 h 245132"/>
              <a:gd name="connsiteX9" fmla="*/ 0 w 1178226"/>
              <a:gd name="connsiteY9" fmla="*/ 56180 h 245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8226" h="245132">
                <a:moveTo>
                  <a:pt x="0" y="56180"/>
                </a:moveTo>
                <a:cubicBezTo>
                  <a:pt x="0" y="41797"/>
                  <a:pt x="11659" y="30138"/>
                  <a:pt x="26042" y="30138"/>
                </a:cubicBezTo>
                <a:cubicBezTo>
                  <a:pt x="46276" y="19250"/>
                  <a:pt x="192761" y="10888"/>
                  <a:pt x="212995" y="0"/>
                </a:cubicBezTo>
                <a:lnTo>
                  <a:pt x="1024213" y="24938"/>
                </a:lnTo>
                <a:cubicBezTo>
                  <a:pt x="1038596" y="24938"/>
                  <a:pt x="1178226" y="68189"/>
                  <a:pt x="1178226" y="82572"/>
                </a:cubicBezTo>
                <a:lnTo>
                  <a:pt x="1109148" y="172704"/>
                </a:lnTo>
                <a:cubicBezTo>
                  <a:pt x="1109148" y="187087"/>
                  <a:pt x="1054835" y="195566"/>
                  <a:pt x="892898" y="207637"/>
                </a:cubicBezTo>
                <a:cubicBezTo>
                  <a:pt x="730961" y="219708"/>
                  <a:pt x="520069" y="245132"/>
                  <a:pt x="137525" y="245132"/>
                </a:cubicBezTo>
                <a:cubicBezTo>
                  <a:pt x="123142" y="245132"/>
                  <a:pt x="0" y="174730"/>
                  <a:pt x="0" y="160347"/>
                </a:cubicBezTo>
                <a:lnTo>
                  <a:pt x="0" y="56180"/>
                </a:lnTo>
                <a:close/>
              </a:path>
            </a:pathLst>
          </a:cu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 rot="1200000">
            <a:off x="5799464" y="3088409"/>
            <a:ext cx="2464163" cy="354650"/>
          </a:xfrm>
          <a:custGeom>
            <a:avLst/>
            <a:gdLst>
              <a:gd name="connsiteX0" fmla="*/ 0 w 2463500"/>
              <a:gd name="connsiteY0" fmla="*/ 31711 h 190260"/>
              <a:gd name="connsiteX1" fmla="*/ 31711 w 2463500"/>
              <a:gd name="connsiteY1" fmla="*/ 0 h 190260"/>
              <a:gd name="connsiteX2" fmla="*/ 2431789 w 2463500"/>
              <a:gd name="connsiteY2" fmla="*/ 0 h 190260"/>
              <a:gd name="connsiteX3" fmla="*/ 2463500 w 2463500"/>
              <a:gd name="connsiteY3" fmla="*/ 31711 h 190260"/>
              <a:gd name="connsiteX4" fmla="*/ 2463500 w 2463500"/>
              <a:gd name="connsiteY4" fmla="*/ 158549 h 190260"/>
              <a:gd name="connsiteX5" fmla="*/ 2431789 w 2463500"/>
              <a:gd name="connsiteY5" fmla="*/ 190260 h 190260"/>
              <a:gd name="connsiteX6" fmla="*/ 31711 w 2463500"/>
              <a:gd name="connsiteY6" fmla="*/ 190260 h 190260"/>
              <a:gd name="connsiteX7" fmla="*/ 0 w 2463500"/>
              <a:gd name="connsiteY7" fmla="*/ 158549 h 190260"/>
              <a:gd name="connsiteX8" fmla="*/ 0 w 2463500"/>
              <a:gd name="connsiteY8" fmla="*/ 31711 h 190260"/>
              <a:gd name="connsiteX0" fmla="*/ 0 w 2463500"/>
              <a:gd name="connsiteY0" fmla="*/ 31711 h 338115"/>
              <a:gd name="connsiteX1" fmla="*/ 31711 w 2463500"/>
              <a:gd name="connsiteY1" fmla="*/ 0 h 338115"/>
              <a:gd name="connsiteX2" fmla="*/ 2431789 w 2463500"/>
              <a:gd name="connsiteY2" fmla="*/ 0 h 338115"/>
              <a:gd name="connsiteX3" fmla="*/ 2463500 w 2463500"/>
              <a:gd name="connsiteY3" fmla="*/ 31711 h 338115"/>
              <a:gd name="connsiteX4" fmla="*/ 2463500 w 2463500"/>
              <a:gd name="connsiteY4" fmla="*/ 158549 h 338115"/>
              <a:gd name="connsiteX5" fmla="*/ 2431789 w 2463500"/>
              <a:gd name="connsiteY5" fmla="*/ 190260 h 338115"/>
              <a:gd name="connsiteX6" fmla="*/ 102902 w 2463500"/>
              <a:gd name="connsiteY6" fmla="*/ 338115 h 338115"/>
              <a:gd name="connsiteX7" fmla="*/ 0 w 2463500"/>
              <a:gd name="connsiteY7" fmla="*/ 158549 h 338115"/>
              <a:gd name="connsiteX8" fmla="*/ 0 w 2463500"/>
              <a:gd name="connsiteY8" fmla="*/ 31711 h 338115"/>
              <a:gd name="connsiteX0" fmla="*/ 0 w 2463500"/>
              <a:gd name="connsiteY0" fmla="*/ 31711 h 338115"/>
              <a:gd name="connsiteX1" fmla="*/ 31711 w 2463500"/>
              <a:gd name="connsiteY1" fmla="*/ 0 h 338115"/>
              <a:gd name="connsiteX2" fmla="*/ 2431789 w 2463500"/>
              <a:gd name="connsiteY2" fmla="*/ 0 h 338115"/>
              <a:gd name="connsiteX3" fmla="*/ 2463500 w 2463500"/>
              <a:gd name="connsiteY3" fmla="*/ 31711 h 338115"/>
              <a:gd name="connsiteX4" fmla="*/ 2463500 w 2463500"/>
              <a:gd name="connsiteY4" fmla="*/ 158549 h 338115"/>
              <a:gd name="connsiteX5" fmla="*/ 2431789 w 2463500"/>
              <a:gd name="connsiteY5" fmla="*/ 190260 h 338115"/>
              <a:gd name="connsiteX6" fmla="*/ 102902 w 2463500"/>
              <a:gd name="connsiteY6" fmla="*/ 338115 h 338115"/>
              <a:gd name="connsiteX7" fmla="*/ 27923 w 2463500"/>
              <a:gd name="connsiteY7" fmla="*/ 235268 h 338115"/>
              <a:gd name="connsiteX8" fmla="*/ 0 w 2463500"/>
              <a:gd name="connsiteY8" fmla="*/ 31711 h 338115"/>
              <a:gd name="connsiteX0" fmla="*/ 12461 w 2438279"/>
              <a:gd name="connsiteY0" fmla="*/ 87502 h 338115"/>
              <a:gd name="connsiteX1" fmla="*/ 6490 w 2438279"/>
              <a:gd name="connsiteY1" fmla="*/ 0 h 338115"/>
              <a:gd name="connsiteX2" fmla="*/ 2406568 w 2438279"/>
              <a:gd name="connsiteY2" fmla="*/ 0 h 338115"/>
              <a:gd name="connsiteX3" fmla="*/ 2438279 w 2438279"/>
              <a:gd name="connsiteY3" fmla="*/ 31711 h 338115"/>
              <a:gd name="connsiteX4" fmla="*/ 2438279 w 2438279"/>
              <a:gd name="connsiteY4" fmla="*/ 158549 h 338115"/>
              <a:gd name="connsiteX5" fmla="*/ 2406568 w 2438279"/>
              <a:gd name="connsiteY5" fmla="*/ 190260 h 338115"/>
              <a:gd name="connsiteX6" fmla="*/ 77681 w 2438279"/>
              <a:gd name="connsiteY6" fmla="*/ 338115 h 338115"/>
              <a:gd name="connsiteX7" fmla="*/ 2702 w 2438279"/>
              <a:gd name="connsiteY7" fmla="*/ 235268 h 338115"/>
              <a:gd name="connsiteX8" fmla="*/ 12461 w 2438279"/>
              <a:gd name="connsiteY8" fmla="*/ 87502 h 338115"/>
              <a:gd name="connsiteX0" fmla="*/ 0 w 2544394"/>
              <a:gd name="connsiteY0" fmla="*/ 95908 h 338115"/>
              <a:gd name="connsiteX1" fmla="*/ 112605 w 2544394"/>
              <a:gd name="connsiteY1" fmla="*/ 0 h 338115"/>
              <a:gd name="connsiteX2" fmla="*/ 2512683 w 2544394"/>
              <a:gd name="connsiteY2" fmla="*/ 0 h 338115"/>
              <a:gd name="connsiteX3" fmla="*/ 2544394 w 2544394"/>
              <a:gd name="connsiteY3" fmla="*/ 31711 h 338115"/>
              <a:gd name="connsiteX4" fmla="*/ 2544394 w 2544394"/>
              <a:gd name="connsiteY4" fmla="*/ 158549 h 338115"/>
              <a:gd name="connsiteX5" fmla="*/ 2512683 w 2544394"/>
              <a:gd name="connsiteY5" fmla="*/ 190260 h 338115"/>
              <a:gd name="connsiteX6" fmla="*/ 183796 w 2544394"/>
              <a:gd name="connsiteY6" fmla="*/ 338115 h 338115"/>
              <a:gd name="connsiteX7" fmla="*/ 108817 w 2544394"/>
              <a:gd name="connsiteY7" fmla="*/ 235268 h 338115"/>
              <a:gd name="connsiteX8" fmla="*/ 0 w 2544394"/>
              <a:gd name="connsiteY8" fmla="*/ 95908 h 338115"/>
              <a:gd name="connsiteX0" fmla="*/ 0 w 2544394"/>
              <a:gd name="connsiteY0" fmla="*/ 95908 h 393905"/>
              <a:gd name="connsiteX1" fmla="*/ 112605 w 2544394"/>
              <a:gd name="connsiteY1" fmla="*/ 0 h 393905"/>
              <a:gd name="connsiteX2" fmla="*/ 2512683 w 2544394"/>
              <a:gd name="connsiteY2" fmla="*/ 0 h 393905"/>
              <a:gd name="connsiteX3" fmla="*/ 2544394 w 2544394"/>
              <a:gd name="connsiteY3" fmla="*/ 31711 h 393905"/>
              <a:gd name="connsiteX4" fmla="*/ 2544394 w 2544394"/>
              <a:gd name="connsiteY4" fmla="*/ 158549 h 393905"/>
              <a:gd name="connsiteX5" fmla="*/ 2512683 w 2544394"/>
              <a:gd name="connsiteY5" fmla="*/ 190260 h 393905"/>
              <a:gd name="connsiteX6" fmla="*/ 221479 w 2544394"/>
              <a:gd name="connsiteY6" fmla="*/ 393905 h 393905"/>
              <a:gd name="connsiteX7" fmla="*/ 108817 w 2544394"/>
              <a:gd name="connsiteY7" fmla="*/ 235268 h 393905"/>
              <a:gd name="connsiteX8" fmla="*/ 0 w 2544394"/>
              <a:gd name="connsiteY8" fmla="*/ 95908 h 393905"/>
              <a:gd name="connsiteX0" fmla="*/ 9142 w 2439133"/>
              <a:gd name="connsiteY0" fmla="*/ 123776 h 393905"/>
              <a:gd name="connsiteX1" fmla="*/ 7344 w 2439133"/>
              <a:gd name="connsiteY1" fmla="*/ 0 h 393905"/>
              <a:gd name="connsiteX2" fmla="*/ 2407422 w 2439133"/>
              <a:gd name="connsiteY2" fmla="*/ 0 h 393905"/>
              <a:gd name="connsiteX3" fmla="*/ 2439133 w 2439133"/>
              <a:gd name="connsiteY3" fmla="*/ 31711 h 393905"/>
              <a:gd name="connsiteX4" fmla="*/ 2439133 w 2439133"/>
              <a:gd name="connsiteY4" fmla="*/ 158549 h 393905"/>
              <a:gd name="connsiteX5" fmla="*/ 2407422 w 2439133"/>
              <a:gd name="connsiteY5" fmla="*/ 190260 h 393905"/>
              <a:gd name="connsiteX6" fmla="*/ 116218 w 2439133"/>
              <a:gd name="connsiteY6" fmla="*/ 393905 h 393905"/>
              <a:gd name="connsiteX7" fmla="*/ 3556 w 2439133"/>
              <a:gd name="connsiteY7" fmla="*/ 235268 h 393905"/>
              <a:gd name="connsiteX8" fmla="*/ 9142 w 2439133"/>
              <a:gd name="connsiteY8" fmla="*/ 123776 h 393905"/>
              <a:gd name="connsiteX0" fmla="*/ 5586 w 2435577"/>
              <a:gd name="connsiteY0" fmla="*/ 123776 h 393905"/>
              <a:gd name="connsiteX1" fmla="*/ 108430 w 2435577"/>
              <a:gd name="connsiteY1" fmla="*/ 48796 h 393905"/>
              <a:gd name="connsiteX2" fmla="*/ 2403866 w 2435577"/>
              <a:gd name="connsiteY2" fmla="*/ 0 h 393905"/>
              <a:gd name="connsiteX3" fmla="*/ 2435577 w 2435577"/>
              <a:gd name="connsiteY3" fmla="*/ 31711 h 393905"/>
              <a:gd name="connsiteX4" fmla="*/ 2435577 w 2435577"/>
              <a:gd name="connsiteY4" fmla="*/ 158549 h 393905"/>
              <a:gd name="connsiteX5" fmla="*/ 2403866 w 2435577"/>
              <a:gd name="connsiteY5" fmla="*/ 190260 h 393905"/>
              <a:gd name="connsiteX6" fmla="*/ 112662 w 2435577"/>
              <a:gd name="connsiteY6" fmla="*/ 393905 h 393905"/>
              <a:gd name="connsiteX7" fmla="*/ 0 w 2435577"/>
              <a:gd name="connsiteY7" fmla="*/ 235268 h 393905"/>
              <a:gd name="connsiteX8" fmla="*/ 5586 w 2435577"/>
              <a:gd name="connsiteY8" fmla="*/ 123776 h 393905"/>
              <a:gd name="connsiteX0" fmla="*/ 5586 w 2435577"/>
              <a:gd name="connsiteY0" fmla="*/ 123776 h 393905"/>
              <a:gd name="connsiteX1" fmla="*/ 108430 w 2435577"/>
              <a:gd name="connsiteY1" fmla="*/ 48796 h 393905"/>
              <a:gd name="connsiteX2" fmla="*/ 2403866 w 2435577"/>
              <a:gd name="connsiteY2" fmla="*/ 0 h 393905"/>
              <a:gd name="connsiteX3" fmla="*/ 2435577 w 2435577"/>
              <a:gd name="connsiteY3" fmla="*/ 31711 h 393905"/>
              <a:gd name="connsiteX4" fmla="*/ 2435577 w 2435577"/>
              <a:gd name="connsiteY4" fmla="*/ 158549 h 393905"/>
              <a:gd name="connsiteX5" fmla="*/ 2045663 w 2435577"/>
              <a:gd name="connsiteY5" fmla="*/ 249433 h 393905"/>
              <a:gd name="connsiteX6" fmla="*/ 112662 w 2435577"/>
              <a:gd name="connsiteY6" fmla="*/ 393905 h 393905"/>
              <a:gd name="connsiteX7" fmla="*/ 0 w 2435577"/>
              <a:gd name="connsiteY7" fmla="*/ 235268 h 393905"/>
              <a:gd name="connsiteX8" fmla="*/ 5586 w 2435577"/>
              <a:gd name="connsiteY8" fmla="*/ 123776 h 393905"/>
              <a:gd name="connsiteX0" fmla="*/ 5586 w 2435577"/>
              <a:gd name="connsiteY0" fmla="*/ 103531 h 373660"/>
              <a:gd name="connsiteX1" fmla="*/ 108430 w 2435577"/>
              <a:gd name="connsiteY1" fmla="*/ 28551 h 373660"/>
              <a:gd name="connsiteX2" fmla="*/ 2245723 w 2435577"/>
              <a:gd name="connsiteY2" fmla="*/ 1715 h 373660"/>
              <a:gd name="connsiteX3" fmla="*/ 2435577 w 2435577"/>
              <a:gd name="connsiteY3" fmla="*/ 11466 h 373660"/>
              <a:gd name="connsiteX4" fmla="*/ 2435577 w 2435577"/>
              <a:gd name="connsiteY4" fmla="*/ 138304 h 373660"/>
              <a:gd name="connsiteX5" fmla="*/ 2045663 w 2435577"/>
              <a:gd name="connsiteY5" fmla="*/ 229188 h 373660"/>
              <a:gd name="connsiteX6" fmla="*/ 112662 w 2435577"/>
              <a:gd name="connsiteY6" fmla="*/ 373660 h 373660"/>
              <a:gd name="connsiteX7" fmla="*/ 0 w 2435577"/>
              <a:gd name="connsiteY7" fmla="*/ 215023 h 373660"/>
              <a:gd name="connsiteX8" fmla="*/ 5586 w 2435577"/>
              <a:gd name="connsiteY8" fmla="*/ 103531 h 373660"/>
              <a:gd name="connsiteX0" fmla="*/ 5586 w 2435577"/>
              <a:gd name="connsiteY0" fmla="*/ 103531 h 373660"/>
              <a:gd name="connsiteX1" fmla="*/ 108430 w 2435577"/>
              <a:gd name="connsiteY1" fmla="*/ 28551 h 373660"/>
              <a:gd name="connsiteX2" fmla="*/ 2245723 w 2435577"/>
              <a:gd name="connsiteY2" fmla="*/ 1715 h 373660"/>
              <a:gd name="connsiteX3" fmla="*/ 2435577 w 2435577"/>
              <a:gd name="connsiteY3" fmla="*/ 11466 h 373660"/>
              <a:gd name="connsiteX4" fmla="*/ 2377481 w 2435577"/>
              <a:gd name="connsiteY4" fmla="*/ 206917 h 373660"/>
              <a:gd name="connsiteX5" fmla="*/ 2045663 w 2435577"/>
              <a:gd name="connsiteY5" fmla="*/ 229188 h 373660"/>
              <a:gd name="connsiteX6" fmla="*/ 112662 w 2435577"/>
              <a:gd name="connsiteY6" fmla="*/ 373660 h 373660"/>
              <a:gd name="connsiteX7" fmla="*/ 0 w 2435577"/>
              <a:gd name="connsiteY7" fmla="*/ 215023 h 373660"/>
              <a:gd name="connsiteX8" fmla="*/ 5586 w 2435577"/>
              <a:gd name="connsiteY8" fmla="*/ 103531 h 373660"/>
              <a:gd name="connsiteX0" fmla="*/ 5586 w 2380333"/>
              <a:gd name="connsiteY0" fmla="*/ 101816 h 371945"/>
              <a:gd name="connsiteX1" fmla="*/ 108430 w 2380333"/>
              <a:gd name="connsiteY1" fmla="*/ 26836 h 371945"/>
              <a:gd name="connsiteX2" fmla="*/ 2245723 w 2380333"/>
              <a:gd name="connsiteY2" fmla="*/ 0 h 371945"/>
              <a:gd name="connsiteX3" fmla="*/ 2380333 w 2380333"/>
              <a:gd name="connsiteY3" fmla="*/ 53591 h 371945"/>
              <a:gd name="connsiteX4" fmla="*/ 2377481 w 2380333"/>
              <a:gd name="connsiteY4" fmla="*/ 205202 h 371945"/>
              <a:gd name="connsiteX5" fmla="*/ 2045663 w 2380333"/>
              <a:gd name="connsiteY5" fmla="*/ 227473 h 371945"/>
              <a:gd name="connsiteX6" fmla="*/ 112662 w 2380333"/>
              <a:gd name="connsiteY6" fmla="*/ 371945 h 371945"/>
              <a:gd name="connsiteX7" fmla="*/ 0 w 2380333"/>
              <a:gd name="connsiteY7" fmla="*/ 213308 h 371945"/>
              <a:gd name="connsiteX8" fmla="*/ 5586 w 2380333"/>
              <a:gd name="connsiteY8" fmla="*/ 101816 h 371945"/>
              <a:gd name="connsiteX0" fmla="*/ 5586 w 2482274"/>
              <a:gd name="connsiteY0" fmla="*/ 101816 h 371945"/>
              <a:gd name="connsiteX1" fmla="*/ 108430 w 2482274"/>
              <a:gd name="connsiteY1" fmla="*/ 26836 h 371945"/>
              <a:gd name="connsiteX2" fmla="*/ 2245723 w 2482274"/>
              <a:gd name="connsiteY2" fmla="*/ 0 h 371945"/>
              <a:gd name="connsiteX3" fmla="*/ 2380333 w 2482274"/>
              <a:gd name="connsiteY3" fmla="*/ 53591 h 371945"/>
              <a:gd name="connsiteX4" fmla="*/ 2482268 w 2482274"/>
              <a:gd name="connsiteY4" fmla="*/ 167063 h 371945"/>
              <a:gd name="connsiteX5" fmla="*/ 2045663 w 2482274"/>
              <a:gd name="connsiteY5" fmla="*/ 227473 h 371945"/>
              <a:gd name="connsiteX6" fmla="*/ 112662 w 2482274"/>
              <a:gd name="connsiteY6" fmla="*/ 371945 h 371945"/>
              <a:gd name="connsiteX7" fmla="*/ 0 w 2482274"/>
              <a:gd name="connsiteY7" fmla="*/ 213308 h 371945"/>
              <a:gd name="connsiteX8" fmla="*/ 5586 w 2482274"/>
              <a:gd name="connsiteY8" fmla="*/ 101816 h 371945"/>
              <a:gd name="connsiteX0" fmla="*/ 5586 w 2482281"/>
              <a:gd name="connsiteY0" fmla="*/ 101816 h 371945"/>
              <a:gd name="connsiteX1" fmla="*/ 108430 w 2482281"/>
              <a:gd name="connsiteY1" fmla="*/ 26836 h 371945"/>
              <a:gd name="connsiteX2" fmla="*/ 2245723 w 2482281"/>
              <a:gd name="connsiteY2" fmla="*/ 0 h 371945"/>
              <a:gd name="connsiteX3" fmla="*/ 2432727 w 2482281"/>
              <a:gd name="connsiteY3" fmla="*/ 34521 h 371945"/>
              <a:gd name="connsiteX4" fmla="*/ 2482268 w 2482281"/>
              <a:gd name="connsiteY4" fmla="*/ 167063 h 371945"/>
              <a:gd name="connsiteX5" fmla="*/ 2045663 w 2482281"/>
              <a:gd name="connsiteY5" fmla="*/ 227473 h 371945"/>
              <a:gd name="connsiteX6" fmla="*/ 112662 w 2482281"/>
              <a:gd name="connsiteY6" fmla="*/ 371945 h 371945"/>
              <a:gd name="connsiteX7" fmla="*/ 0 w 2482281"/>
              <a:gd name="connsiteY7" fmla="*/ 213308 h 371945"/>
              <a:gd name="connsiteX8" fmla="*/ 5586 w 2482281"/>
              <a:gd name="connsiteY8" fmla="*/ 101816 h 371945"/>
              <a:gd name="connsiteX0" fmla="*/ 5586 w 2432727"/>
              <a:gd name="connsiteY0" fmla="*/ 101816 h 371945"/>
              <a:gd name="connsiteX1" fmla="*/ 108430 w 2432727"/>
              <a:gd name="connsiteY1" fmla="*/ 26836 h 371945"/>
              <a:gd name="connsiteX2" fmla="*/ 2245723 w 2432727"/>
              <a:gd name="connsiteY2" fmla="*/ 0 h 371945"/>
              <a:gd name="connsiteX3" fmla="*/ 2432727 w 2432727"/>
              <a:gd name="connsiteY3" fmla="*/ 34521 h 371945"/>
              <a:gd name="connsiteX4" fmla="*/ 2363188 w 2432727"/>
              <a:gd name="connsiteY4" fmla="*/ 198538 h 371945"/>
              <a:gd name="connsiteX5" fmla="*/ 2045663 w 2432727"/>
              <a:gd name="connsiteY5" fmla="*/ 227473 h 371945"/>
              <a:gd name="connsiteX6" fmla="*/ 112662 w 2432727"/>
              <a:gd name="connsiteY6" fmla="*/ 371945 h 371945"/>
              <a:gd name="connsiteX7" fmla="*/ 0 w 2432727"/>
              <a:gd name="connsiteY7" fmla="*/ 213308 h 371945"/>
              <a:gd name="connsiteX8" fmla="*/ 5586 w 2432727"/>
              <a:gd name="connsiteY8" fmla="*/ 101816 h 371945"/>
              <a:gd name="connsiteX0" fmla="*/ 5586 w 2432727"/>
              <a:gd name="connsiteY0" fmla="*/ 101816 h 371945"/>
              <a:gd name="connsiteX1" fmla="*/ 108430 w 2432727"/>
              <a:gd name="connsiteY1" fmla="*/ 26836 h 371945"/>
              <a:gd name="connsiteX2" fmla="*/ 2245723 w 2432727"/>
              <a:gd name="connsiteY2" fmla="*/ 0 h 371945"/>
              <a:gd name="connsiteX3" fmla="*/ 2432727 w 2432727"/>
              <a:gd name="connsiteY3" fmla="*/ 34521 h 371945"/>
              <a:gd name="connsiteX4" fmla="*/ 2392737 w 2432727"/>
              <a:gd name="connsiteY4" fmla="*/ 247117 h 371945"/>
              <a:gd name="connsiteX5" fmla="*/ 2045663 w 2432727"/>
              <a:gd name="connsiteY5" fmla="*/ 227473 h 371945"/>
              <a:gd name="connsiteX6" fmla="*/ 112662 w 2432727"/>
              <a:gd name="connsiteY6" fmla="*/ 371945 h 371945"/>
              <a:gd name="connsiteX7" fmla="*/ 0 w 2432727"/>
              <a:gd name="connsiteY7" fmla="*/ 213308 h 371945"/>
              <a:gd name="connsiteX8" fmla="*/ 5586 w 2432727"/>
              <a:gd name="connsiteY8" fmla="*/ 101816 h 371945"/>
              <a:gd name="connsiteX0" fmla="*/ 5586 w 2432727"/>
              <a:gd name="connsiteY0" fmla="*/ 101816 h 371945"/>
              <a:gd name="connsiteX1" fmla="*/ 108430 w 2432727"/>
              <a:gd name="connsiteY1" fmla="*/ 26836 h 371945"/>
              <a:gd name="connsiteX2" fmla="*/ 2245723 w 2432727"/>
              <a:gd name="connsiteY2" fmla="*/ 0 h 371945"/>
              <a:gd name="connsiteX3" fmla="*/ 2432727 w 2432727"/>
              <a:gd name="connsiteY3" fmla="*/ 34521 h 371945"/>
              <a:gd name="connsiteX4" fmla="*/ 2310796 w 2432727"/>
              <a:gd name="connsiteY4" fmla="*/ 217607 h 371945"/>
              <a:gd name="connsiteX5" fmla="*/ 2045663 w 2432727"/>
              <a:gd name="connsiteY5" fmla="*/ 227473 h 371945"/>
              <a:gd name="connsiteX6" fmla="*/ 112662 w 2432727"/>
              <a:gd name="connsiteY6" fmla="*/ 371945 h 371945"/>
              <a:gd name="connsiteX7" fmla="*/ 0 w 2432727"/>
              <a:gd name="connsiteY7" fmla="*/ 213308 h 371945"/>
              <a:gd name="connsiteX8" fmla="*/ 5586 w 2432727"/>
              <a:gd name="connsiteY8" fmla="*/ 101816 h 371945"/>
              <a:gd name="connsiteX0" fmla="*/ 5586 w 2432727"/>
              <a:gd name="connsiteY0" fmla="*/ 101816 h 371945"/>
              <a:gd name="connsiteX1" fmla="*/ 108430 w 2432727"/>
              <a:gd name="connsiteY1" fmla="*/ 26836 h 371945"/>
              <a:gd name="connsiteX2" fmla="*/ 2245723 w 2432727"/>
              <a:gd name="connsiteY2" fmla="*/ 0 h 371945"/>
              <a:gd name="connsiteX3" fmla="*/ 2432727 w 2432727"/>
              <a:gd name="connsiteY3" fmla="*/ 34521 h 371945"/>
              <a:gd name="connsiteX4" fmla="*/ 2303168 w 2432727"/>
              <a:gd name="connsiteY4" fmla="*/ 196649 h 371945"/>
              <a:gd name="connsiteX5" fmla="*/ 2045663 w 2432727"/>
              <a:gd name="connsiteY5" fmla="*/ 227473 h 371945"/>
              <a:gd name="connsiteX6" fmla="*/ 112662 w 2432727"/>
              <a:gd name="connsiteY6" fmla="*/ 371945 h 371945"/>
              <a:gd name="connsiteX7" fmla="*/ 0 w 2432727"/>
              <a:gd name="connsiteY7" fmla="*/ 213308 h 371945"/>
              <a:gd name="connsiteX8" fmla="*/ 5586 w 2432727"/>
              <a:gd name="connsiteY8" fmla="*/ 101816 h 371945"/>
              <a:gd name="connsiteX0" fmla="*/ 5586 w 2432727"/>
              <a:gd name="connsiteY0" fmla="*/ 101816 h 371945"/>
              <a:gd name="connsiteX1" fmla="*/ 108430 w 2432727"/>
              <a:gd name="connsiteY1" fmla="*/ 26836 h 371945"/>
              <a:gd name="connsiteX2" fmla="*/ 2245723 w 2432727"/>
              <a:gd name="connsiteY2" fmla="*/ 0 h 371945"/>
              <a:gd name="connsiteX3" fmla="*/ 2432727 w 2432727"/>
              <a:gd name="connsiteY3" fmla="*/ 34521 h 371945"/>
              <a:gd name="connsiteX4" fmla="*/ 2249811 w 2432727"/>
              <a:gd name="connsiteY4" fmla="*/ 180468 h 371945"/>
              <a:gd name="connsiteX5" fmla="*/ 2045663 w 2432727"/>
              <a:gd name="connsiteY5" fmla="*/ 227473 h 371945"/>
              <a:gd name="connsiteX6" fmla="*/ 112662 w 2432727"/>
              <a:gd name="connsiteY6" fmla="*/ 371945 h 371945"/>
              <a:gd name="connsiteX7" fmla="*/ 0 w 2432727"/>
              <a:gd name="connsiteY7" fmla="*/ 213308 h 371945"/>
              <a:gd name="connsiteX8" fmla="*/ 5586 w 2432727"/>
              <a:gd name="connsiteY8" fmla="*/ 101816 h 371945"/>
              <a:gd name="connsiteX0" fmla="*/ 5586 w 2432727"/>
              <a:gd name="connsiteY0" fmla="*/ 101816 h 371945"/>
              <a:gd name="connsiteX1" fmla="*/ 108430 w 2432727"/>
              <a:gd name="connsiteY1" fmla="*/ 26836 h 371945"/>
              <a:gd name="connsiteX2" fmla="*/ 2245723 w 2432727"/>
              <a:gd name="connsiteY2" fmla="*/ 0 h 371945"/>
              <a:gd name="connsiteX3" fmla="*/ 2432727 w 2432727"/>
              <a:gd name="connsiteY3" fmla="*/ 34521 h 371945"/>
              <a:gd name="connsiteX4" fmla="*/ 2173609 w 2432727"/>
              <a:gd name="connsiteY4" fmla="*/ 231936 h 371945"/>
              <a:gd name="connsiteX5" fmla="*/ 2045663 w 2432727"/>
              <a:gd name="connsiteY5" fmla="*/ 227473 h 371945"/>
              <a:gd name="connsiteX6" fmla="*/ 112662 w 2432727"/>
              <a:gd name="connsiteY6" fmla="*/ 371945 h 371945"/>
              <a:gd name="connsiteX7" fmla="*/ 0 w 2432727"/>
              <a:gd name="connsiteY7" fmla="*/ 213308 h 371945"/>
              <a:gd name="connsiteX8" fmla="*/ 5586 w 2432727"/>
              <a:gd name="connsiteY8" fmla="*/ 101816 h 371945"/>
              <a:gd name="connsiteX0" fmla="*/ 5586 w 2432727"/>
              <a:gd name="connsiteY0" fmla="*/ 101816 h 371945"/>
              <a:gd name="connsiteX1" fmla="*/ 108430 w 2432727"/>
              <a:gd name="connsiteY1" fmla="*/ 26836 h 371945"/>
              <a:gd name="connsiteX2" fmla="*/ 2245723 w 2432727"/>
              <a:gd name="connsiteY2" fmla="*/ 0 h 371945"/>
              <a:gd name="connsiteX3" fmla="*/ 2432727 w 2432727"/>
              <a:gd name="connsiteY3" fmla="*/ 34521 h 371945"/>
              <a:gd name="connsiteX4" fmla="*/ 2401290 w 2432727"/>
              <a:gd name="connsiteY4" fmla="*/ 172800 h 371945"/>
              <a:gd name="connsiteX5" fmla="*/ 2045663 w 2432727"/>
              <a:gd name="connsiteY5" fmla="*/ 227473 h 371945"/>
              <a:gd name="connsiteX6" fmla="*/ 112662 w 2432727"/>
              <a:gd name="connsiteY6" fmla="*/ 371945 h 371945"/>
              <a:gd name="connsiteX7" fmla="*/ 0 w 2432727"/>
              <a:gd name="connsiteY7" fmla="*/ 213308 h 371945"/>
              <a:gd name="connsiteX8" fmla="*/ 5586 w 2432727"/>
              <a:gd name="connsiteY8" fmla="*/ 101816 h 371945"/>
              <a:gd name="connsiteX0" fmla="*/ 5586 w 2432727"/>
              <a:gd name="connsiteY0" fmla="*/ 101816 h 371945"/>
              <a:gd name="connsiteX1" fmla="*/ 108430 w 2432727"/>
              <a:gd name="connsiteY1" fmla="*/ 26836 h 371945"/>
              <a:gd name="connsiteX2" fmla="*/ 2245723 w 2432727"/>
              <a:gd name="connsiteY2" fmla="*/ 0 h 371945"/>
              <a:gd name="connsiteX3" fmla="*/ 2432727 w 2432727"/>
              <a:gd name="connsiteY3" fmla="*/ 34521 h 371945"/>
              <a:gd name="connsiteX4" fmla="*/ 2282210 w 2432727"/>
              <a:gd name="connsiteY4" fmla="*/ 204275 h 371945"/>
              <a:gd name="connsiteX5" fmla="*/ 2045663 w 2432727"/>
              <a:gd name="connsiteY5" fmla="*/ 227473 h 371945"/>
              <a:gd name="connsiteX6" fmla="*/ 112662 w 2432727"/>
              <a:gd name="connsiteY6" fmla="*/ 371945 h 371945"/>
              <a:gd name="connsiteX7" fmla="*/ 0 w 2432727"/>
              <a:gd name="connsiteY7" fmla="*/ 213308 h 371945"/>
              <a:gd name="connsiteX8" fmla="*/ 5586 w 2432727"/>
              <a:gd name="connsiteY8" fmla="*/ 101816 h 371945"/>
              <a:gd name="connsiteX0" fmla="*/ 5586 w 2432727"/>
              <a:gd name="connsiteY0" fmla="*/ 101816 h 371945"/>
              <a:gd name="connsiteX1" fmla="*/ 108430 w 2432727"/>
              <a:gd name="connsiteY1" fmla="*/ 26836 h 371945"/>
              <a:gd name="connsiteX2" fmla="*/ 2245723 w 2432727"/>
              <a:gd name="connsiteY2" fmla="*/ 0 h 371945"/>
              <a:gd name="connsiteX3" fmla="*/ 2432727 w 2432727"/>
              <a:gd name="connsiteY3" fmla="*/ 34521 h 371945"/>
              <a:gd name="connsiteX4" fmla="*/ 2306981 w 2432727"/>
              <a:gd name="connsiteY4" fmla="*/ 207126 h 371945"/>
              <a:gd name="connsiteX5" fmla="*/ 2045663 w 2432727"/>
              <a:gd name="connsiteY5" fmla="*/ 227473 h 371945"/>
              <a:gd name="connsiteX6" fmla="*/ 112662 w 2432727"/>
              <a:gd name="connsiteY6" fmla="*/ 371945 h 371945"/>
              <a:gd name="connsiteX7" fmla="*/ 0 w 2432727"/>
              <a:gd name="connsiteY7" fmla="*/ 213308 h 371945"/>
              <a:gd name="connsiteX8" fmla="*/ 5586 w 2432727"/>
              <a:gd name="connsiteY8" fmla="*/ 101816 h 371945"/>
              <a:gd name="connsiteX0" fmla="*/ 5586 w 2320771"/>
              <a:gd name="connsiteY0" fmla="*/ 101816 h 371945"/>
              <a:gd name="connsiteX1" fmla="*/ 108430 w 2320771"/>
              <a:gd name="connsiteY1" fmla="*/ 26836 h 371945"/>
              <a:gd name="connsiteX2" fmla="*/ 2245723 w 2320771"/>
              <a:gd name="connsiteY2" fmla="*/ 0 h 371945"/>
              <a:gd name="connsiteX3" fmla="*/ 2317461 w 2320771"/>
              <a:gd name="connsiteY3" fmla="*/ 76475 h 371945"/>
              <a:gd name="connsiteX4" fmla="*/ 2306981 w 2320771"/>
              <a:gd name="connsiteY4" fmla="*/ 207126 h 371945"/>
              <a:gd name="connsiteX5" fmla="*/ 2045663 w 2320771"/>
              <a:gd name="connsiteY5" fmla="*/ 227473 h 371945"/>
              <a:gd name="connsiteX6" fmla="*/ 112662 w 2320771"/>
              <a:gd name="connsiteY6" fmla="*/ 371945 h 371945"/>
              <a:gd name="connsiteX7" fmla="*/ 0 w 2320771"/>
              <a:gd name="connsiteY7" fmla="*/ 213308 h 371945"/>
              <a:gd name="connsiteX8" fmla="*/ 5586 w 2320771"/>
              <a:gd name="connsiteY8" fmla="*/ 101816 h 371945"/>
              <a:gd name="connsiteX0" fmla="*/ 5586 w 2320771"/>
              <a:gd name="connsiteY0" fmla="*/ 74980 h 345109"/>
              <a:gd name="connsiteX1" fmla="*/ 108430 w 2320771"/>
              <a:gd name="connsiteY1" fmla="*/ 0 h 345109"/>
              <a:gd name="connsiteX2" fmla="*/ 2056142 w 2320771"/>
              <a:gd name="connsiteY2" fmla="*/ 6564 h 345109"/>
              <a:gd name="connsiteX3" fmla="*/ 2317461 w 2320771"/>
              <a:gd name="connsiteY3" fmla="*/ 49639 h 345109"/>
              <a:gd name="connsiteX4" fmla="*/ 2306981 w 2320771"/>
              <a:gd name="connsiteY4" fmla="*/ 180290 h 345109"/>
              <a:gd name="connsiteX5" fmla="*/ 2045663 w 2320771"/>
              <a:gd name="connsiteY5" fmla="*/ 200637 h 345109"/>
              <a:gd name="connsiteX6" fmla="*/ 112662 w 2320771"/>
              <a:gd name="connsiteY6" fmla="*/ 345109 h 345109"/>
              <a:gd name="connsiteX7" fmla="*/ 0 w 2320771"/>
              <a:gd name="connsiteY7" fmla="*/ 186472 h 345109"/>
              <a:gd name="connsiteX8" fmla="*/ 5586 w 2320771"/>
              <a:gd name="connsiteY8" fmla="*/ 74980 h 345109"/>
              <a:gd name="connsiteX0" fmla="*/ 5586 w 2464163"/>
              <a:gd name="connsiteY0" fmla="*/ 84521 h 354650"/>
              <a:gd name="connsiteX1" fmla="*/ 108430 w 2464163"/>
              <a:gd name="connsiteY1" fmla="*/ 9541 h 354650"/>
              <a:gd name="connsiteX2" fmla="*/ 2056142 w 2464163"/>
              <a:gd name="connsiteY2" fmla="*/ 16105 h 354650"/>
              <a:gd name="connsiteX3" fmla="*/ 2464163 w 2464163"/>
              <a:gd name="connsiteY3" fmla="*/ 5785 h 354650"/>
              <a:gd name="connsiteX4" fmla="*/ 2306981 w 2464163"/>
              <a:gd name="connsiteY4" fmla="*/ 189831 h 354650"/>
              <a:gd name="connsiteX5" fmla="*/ 2045663 w 2464163"/>
              <a:gd name="connsiteY5" fmla="*/ 210178 h 354650"/>
              <a:gd name="connsiteX6" fmla="*/ 112662 w 2464163"/>
              <a:gd name="connsiteY6" fmla="*/ 354650 h 354650"/>
              <a:gd name="connsiteX7" fmla="*/ 0 w 2464163"/>
              <a:gd name="connsiteY7" fmla="*/ 196013 h 354650"/>
              <a:gd name="connsiteX8" fmla="*/ 5586 w 2464163"/>
              <a:gd name="connsiteY8" fmla="*/ 84521 h 354650"/>
              <a:gd name="connsiteX0" fmla="*/ 5586 w 2464163"/>
              <a:gd name="connsiteY0" fmla="*/ 84521 h 354650"/>
              <a:gd name="connsiteX1" fmla="*/ 108430 w 2464163"/>
              <a:gd name="connsiteY1" fmla="*/ 9541 h 354650"/>
              <a:gd name="connsiteX2" fmla="*/ 2056142 w 2464163"/>
              <a:gd name="connsiteY2" fmla="*/ 16105 h 354650"/>
              <a:gd name="connsiteX3" fmla="*/ 2464163 w 2464163"/>
              <a:gd name="connsiteY3" fmla="*/ 5785 h 354650"/>
              <a:gd name="connsiteX4" fmla="*/ 2207896 w 2464163"/>
              <a:gd name="connsiteY4" fmla="*/ 178427 h 354650"/>
              <a:gd name="connsiteX5" fmla="*/ 2045663 w 2464163"/>
              <a:gd name="connsiteY5" fmla="*/ 210178 h 354650"/>
              <a:gd name="connsiteX6" fmla="*/ 112662 w 2464163"/>
              <a:gd name="connsiteY6" fmla="*/ 354650 h 354650"/>
              <a:gd name="connsiteX7" fmla="*/ 0 w 2464163"/>
              <a:gd name="connsiteY7" fmla="*/ 196013 h 354650"/>
              <a:gd name="connsiteX8" fmla="*/ 5586 w 2464163"/>
              <a:gd name="connsiteY8" fmla="*/ 84521 h 354650"/>
              <a:gd name="connsiteX0" fmla="*/ 5586 w 2464163"/>
              <a:gd name="connsiteY0" fmla="*/ 84521 h 354650"/>
              <a:gd name="connsiteX1" fmla="*/ 108430 w 2464163"/>
              <a:gd name="connsiteY1" fmla="*/ 9541 h 354650"/>
              <a:gd name="connsiteX2" fmla="*/ 2056142 w 2464163"/>
              <a:gd name="connsiteY2" fmla="*/ 16105 h 354650"/>
              <a:gd name="connsiteX3" fmla="*/ 2464163 w 2464163"/>
              <a:gd name="connsiteY3" fmla="*/ 5785 h 354650"/>
              <a:gd name="connsiteX4" fmla="*/ 2207896 w 2464163"/>
              <a:gd name="connsiteY4" fmla="*/ 178427 h 354650"/>
              <a:gd name="connsiteX5" fmla="*/ 1466444 w 2464163"/>
              <a:gd name="connsiteY5" fmla="*/ 314194 h 354650"/>
              <a:gd name="connsiteX6" fmla="*/ 112662 w 2464163"/>
              <a:gd name="connsiteY6" fmla="*/ 354650 h 354650"/>
              <a:gd name="connsiteX7" fmla="*/ 0 w 2464163"/>
              <a:gd name="connsiteY7" fmla="*/ 196013 h 354650"/>
              <a:gd name="connsiteX8" fmla="*/ 5586 w 2464163"/>
              <a:gd name="connsiteY8" fmla="*/ 84521 h 354650"/>
              <a:gd name="connsiteX0" fmla="*/ 5586 w 2464163"/>
              <a:gd name="connsiteY0" fmla="*/ 84521 h 354650"/>
              <a:gd name="connsiteX1" fmla="*/ 108430 w 2464163"/>
              <a:gd name="connsiteY1" fmla="*/ 9541 h 354650"/>
              <a:gd name="connsiteX2" fmla="*/ 2056142 w 2464163"/>
              <a:gd name="connsiteY2" fmla="*/ 16105 h 354650"/>
              <a:gd name="connsiteX3" fmla="*/ 2464163 w 2464163"/>
              <a:gd name="connsiteY3" fmla="*/ 5785 h 354650"/>
              <a:gd name="connsiteX4" fmla="*/ 2064046 w 2464163"/>
              <a:gd name="connsiteY4" fmla="*/ 207051 h 354650"/>
              <a:gd name="connsiteX5" fmla="*/ 1466444 w 2464163"/>
              <a:gd name="connsiteY5" fmla="*/ 314194 h 354650"/>
              <a:gd name="connsiteX6" fmla="*/ 112662 w 2464163"/>
              <a:gd name="connsiteY6" fmla="*/ 354650 h 354650"/>
              <a:gd name="connsiteX7" fmla="*/ 0 w 2464163"/>
              <a:gd name="connsiteY7" fmla="*/ 196013 h 354650"/>
              <a:gd name="connsiteX8" fmla="*/ 5586 w 2464163"/>
              <a:gd name="connsiteY8" fmla="*/ 84521 h 35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64163" h="354650">
                <a:moveTo>
                  <a:pt x="5586" y="84521"/>
                </a:moveTo>
                <a:cubicBezTo>
                  <a:pt x="5586" y="67007"/>
                  <a:pt x="90916" y="9541"/>
                  <a:pt x="108430" y="9541"/>
                </a:cubicBezTo>
                <a:lnTo>
                  <a:pt x="2056142" y="16105"/>
                </a:lnTo>
                <a:cubicBezTo>
                  <a:pt x="2073656" y="16105"/>
                  <a:pt x="2464163" y="-11729"/>
                  <a:pt x="2464163" y="5785"/>
                </a:cubicBezTo>
                <a:cubicBezTo>
                  <a:pt x="2463212" y="56322"/>
                  <a:pt x="2064997" y="156514"/>
                  <a:pt x="2064046" y="207051"/>
                </a:cubicBezTo>
                <a:cubicBezTo>
                  <a:pt x="2064046" y="224565"/>
                  <a:pt x="1791675" y="289594"/>
                  <a:pt x="1466444" y="314194"/>
                </a:cubicBezTo>
                <a:cubicBezTo>
                  <a:pt x="1141213" y="338794"/>
                  <a:pt x="912688" y="354650"/>
                  <a:pt x="112662" y="354650"/>
                </a:cubicBezTo>
                <a:cubicBezTo>
                  <a:pt x="95148" y="354650"/>
                  <a:pt x="0" y="213527"/>
                  <a:pt x="0" y="196013"/>
                </a:cubicBezTo>
                <a:lnTo>
                  <a:pt x="5586" y="84521"/>
                </a:lnTo>
                <a:close/>
              </a:path>
            </a:pathLst>
          </a:cu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200000">
            <a:off x="6430581" y="2181372"/>
            <a:ext cx="1106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Sup. </a:t>
            </a:r>
            <a:r>
              <a:rPr lang="en-US" dirty="0" err="1" smtClean="0">
                <a:solidFill>
                  <a:schemeClr val="bg1"/>
                </a:solidFill>
              </a:rPr>
              <a:t>Turb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140000">
            <a:off x="5943600" y="2898229"/>
            <a:ext cx="129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Middle </a:t>
            </a:r>
            <a:r>
              <a:rPr lang="en-US" dirty="0" err="1" smtClean="0">
                <a:solidFill>
                  <a:schemeClr val="bg1"/>
                </a:solidFill>
              </a:rPr>
              <a:t>Turb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840000">
            <a:off x="5341653" y="3659319"/>
            <a:ext cx="178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Inferior. Turbinate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8-Point Star 19"/>
          <p:cNvSpPr/>
          <p:nvPr/>
        </p:nvSpPr>
        <p:spPr bwMode="auto">
          <a:xfrm>
            <a:off x="7994064" y="3048000"/>
            <a:ext cx="387936" cy="304800"/>
          </a:xfrm>
          <a:prstGeom prst="star8">
            <a:avLst/>
          </a:prstGeom>
          <a:solidFill>
            <a:srgbClr val="FFFF00"/>
          </a:solidFill>
          <a:ln w="2857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2" name="Down Arrow 21"/>
          <p:cNvSpPr/>
          <p:nvPr/>
        </p:nvSpPr>
        <p:spPr bwMode="auto">
          <a:xfrm rot="660000">
            <a:off x="8228873" y="2118190"/>
            <a:ext cx="228051" cy="856621"/>
          </a:xfrm>
          <a:prstGeom prst="downArrow">
            <a:avLst/>
          </a:prstGeom>
          <a:solidFill>
            <a:srgbClr val="FF99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72491" y="1563469"/>
            <a:ext cx="1595309" cy="646331"/>
          </a:xfrm>
          <a:prstGeom prst="rect">
            <a:avLst/>
          </a:prstGeom>
          <a:solidFill>
            <a:srgbClr val="FF99FF"/>
          </a:solidFill>
          <a:ln w="19050">
            <a:solidFill>
              <a:srgbClr val="0000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Sphenopalatine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Foramen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5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8" grpId="0"/>
      <p:bldP spid="18" grpId="0"/>
      <p:bldP spid="19" grpId="0"/>
      <p:bldP spid="20" grpId="0" animBg="1"/>
      <p:bldP spid="22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300000"/>
                <a:alpha val="46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luster"/>
          <p:cNvPicPr>
            <a:picLocks noChangeAspect="1" noChangeArrowheads="1"/>
          </p:cNvPicPr>
          <p:nvPr/>
        </p:nvPicPr>
        <p:blipFill>
          <a:blip r:embed="rId2" cstate="print"/>
          <a:srcRect l="3334" t="4991" r="3333" b="35417"/>
          <a:stretch>
            <a:fillRect/>
          </a:stretch>
        </p:blipFill>
        <p:spPr bwMode="auto">
          <a:xfrm>
            <a:off x="0" y="-152400"/>
            <a:ext cx="910336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9600"/>
            <a:ext cx="7543800" cy="5569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47" r="23233"/>
          <a:stretch/>
        </p:blipFill>
        <p:spPr bwMode="auto">
          <a:xfrm>
            <a:off x="914400" y="2895600"/>
            <a:ext cx="5791200" cy="328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 bwMode="auto">
          <a:xfrm>
            <a:off x="3352800" y="3429000"/>
            <a:ext cx="1981200" cy="1137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6033896" y="3810000"/>
            <a:ext cx="1648208" cy="646331"/>
          </a:xfrm>
          <a:prstGeom prst="rect">
            <a:avLst/>
          </a:prstGeom>
          <a:solidFill>
            <a:srgbClr val="C00000"/>
          </a:solidFill>
          <a:ln w="28575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Sphenopalatine </a:t>
            </a:r>
          </a:p>
          <a:p>
            <a:r>
              <a:rPr lang="en-US" dirty="0" smtClean="0"/>
              <a:t>      Ganglion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 flipV="1">
            <a:off x="6096000" y="3352800"/>
            <a:ext cx="457200" cy="51038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940420" y="3198265"/>
            <a:ext cx="2488580" cy="369332"/>
          </a:xfrm>
          <a:prstGeom prst="rect">
            <a:avLst/>
          </a:prstGeom>
          <a:solidFill>
            <a:srgbClr val="C00000"/>
          </a:solidFill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Sphenopalatine Foramen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46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adecoop\AppData\Local\Microsoft\Windows\Temporary Internet Files\Content.Outlook\YIG2SKKJ\photo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6" b="52857"/>
          <a:stretch/>
        </p:blipFill>
        <p:spPr bwMode="auto">
          <a:xfrm>
            <a:off x="914401" y="304800"/>
            <a:ext cx="7391399" cy="23942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wadecoop\AppData\Local\Microsoft\Windows\Temporary Internet Files\Content.Outlook\YIG2SKKJ\photo (3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61" b="48749"/>
          <a:stretch/>
        </p:blipFill>
        <p:spPr bwMode="auto">
          <a:xfrm>
            <a:off x="947058" y="4876800"/>
            <a:ext cx="7391400" cy="76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3658" y="6334780"/>
            <a:ext cx="6672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err="1" smtClean="0">
                <a:solidFill>
                  <a:schemeClr val="tx1">
                    <a:lumMod val="75000"/>
                  </a:schemeClr>
                </a:solidFill>
              </a:rPr>
              <a:t>Yarnitsky</a:t>
            </a:r>
            <a:r>
              <a:rPr lang="en-US" sz="1200" b="0" dirty="0" smtClean="0">
                <a:solidFill>
                  <a:schemeClr val="tx1">
                    <a:lumMod val="75000"/>
                  </a:schemeClr>
                </a:solidFill>
              </a:rPr>
              <a:t> D, </a:t>
            </a:r>
            <a:r>
              <a:rPr lang="en-US" sz="1200" b="0" dirty="0" err="1" smtClean="0">
                <a:solidFill>
                  <a:schemeClr val="tx1">
                    <a:lumMod val="75000"/>
                  </a:schemeClr>
                </a:solidFill>
              </a:rPr>
              <a:t>Goor-Aryeh</a:t>
            </a:r>
            <a:r>
              <a:rPr lang="en-US" sz="1200" b="0" dirty="0" smtClean="0">
                <a:solidFill>
                  <a:schemeClr val="tx1">
                    <a:lumMod val="75000"/>
                  </a:schemeClr>
                </a:solidFill>
              </a:rPr>
              <a:t> I, </a:t>
            </a:r>
            <a:r>
              <a:rPr lang="en-US" sz="1200" b="0" dirty="0" err="1" smtClean="0">
                <a:solidFill>
                  <a:schemeClr val="tx1">
                    <a:lumMod val="75000"/>
                  </a:schemeClr>
                </a:solidFill>
              </a:rPr>
              <a:t>Bajwa</a:t>
            </a:r>
            <a:r>
              <a:rPr lang="en-US" sz="1200" b="0" dirty="0" smtClean="0">
                <a:solidFill>
                  <a:schemeClr val="tx1">
                    <a:lumMod val="75000"/>
                  </a:schemeClr>
                </a:solidFill>
              </a:rPr>
              <a:t> ZH, </a:t>
            </a:r>
            <a:r>
              <a:rPr lang="en-US" sz="1200" b="0" dirty="0" err="1" smtClean="0">
                <a:solidFill>
                  <a:schemeClr val="tx1">
                    <a:lumMod val="75000"/>
                  </a:schemeClr>
                </a:solidFill>
              </a:rPr>
              <a:t>Ransil</a:t>
            </a:r>
            <a:r>
              <a:rPr lang="en-US" sz="1200" b="0" dirty="0" smtClean="0">
                <a:solidFill>
                  <a:schemeClr val="tx1">
                    <a:lumMod val="75000"/>
                  </a:schemeClr>
                </a:solidFill>
              </a:rPr>
              <a:t> BI, </a:t>
            </a:r>
            <a:r>
              <a:rPr lang="en-US" sz="1200" b="0" dirty="0" err="1" smtClean="0">
                <a:solidFill>
                  <a:schemeClr val="tx1">
                    <a:lumMod val="75000"/>
                  </a:schemeClr>
                </a:solidFill>
              </a:rPr>
              <a:t>Cutrer</a:t>
            </a:r>
            <a:r>
              <a:rPr lang="en-US" sz="1200" b="0" dirty="0" smtClean="0">
                <a:solidFill>
                  <a:schemeClr val="tx1">
                    <a:lumMod val="75000"/>
                  </a:schemeClr>
                </a:solidFill>
              </a:rPr>
              <a:t> FM, </a:t>
            </a:r>
            <a:r>
              <a:rPr lang="en-US" sz="1200" b="0" dirty="0" err="1" smtClean="0">
                <a:solidFill>
                  <a:schemeClr val="tx1">
                    <a:lumMod val="75000"/>
                  </a:schemeClr>
                </a:solidFill>
              </a:rPr>
              <a:t>Sottile</a:t>
            </a:r>
            <a:r>
              <a:rPr lang="en-US" sz="1200" b="0" dirty="0" smtClean="0">
                <a:solidFill>
                  <a:schemeClr val="tx1">
                    <a:lumMod val="75000"/>
                  </a:schemeClr>
                </a:solidFill>
              </a:rPr>
              <a:t> A, Burstein R.  2003 Wolff Award: Possible parasympathetic contributions to peripheral and central sensitization during migraine. </a:t>
            </a:r>
            <a:r>
              <a:rPr lang="en-US" sz="1200" b="0" i="1" dirty="0" smtClean="0">
                <a:solidFill>
                  <a:schemeClr val="tx1">
                    <a:lumMod val="75000"/>
                  </a:schemeClr>
                </a:solidFill>
              </a:rPr>
              <a:t> Headache  </a:t>
            </a:r>
            <a:r>
              <a:rPr lang="en-US" sz="1200" b="0" dirty="0" smtClean="0">
                <a:solidFill>
                  <a:schemeClr val="tx1">
                    <a:lumMod val="75000"/>
                  </a:schemeClr>
                </a:solidFill>
              </a:rPr>
              <a:t>2003;43:704-714</a:t>
            </a:r>
            <a:endParaRPr lang="en-US" sz="1200" b="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7" name="Picture 2" descr="C:\Users\wadecoop\AppData\Local\Microsoft\Windows\Temporary Internet Files\Content.Outlook\YIG2SKKJ\photo (3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9" b="70365"/>
          <a:stretch/>
        </p:blipFill>
        <p:spPr bwMode="auto">
          <a:xfrm>
            <a:off x="898071" y="3390900"/>
            <a:ext cx="7424057" cy="756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1066800" y="3431722"/>
            <a:ext cx="609600" cy="37827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239000" y="3777343"/>
            <a:ext cx="990600" cy="33745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97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Cranial Autonomic Parasympathetic Symptoms in Chronic Migraine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04800" y="1828800"/>
            <a:ext cx="50292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82% reported at least one CAPS</a:t>
            </a:r>
          </a:p>
          <a:p>
            <a:pPr lvl="1"/>
            <a:r>
              <a:rPr lang="en-US" dirty="0" smtClean="0"/>
              <a:t>Lacrimation		49%</a:t>
            </a:r>
          </a:p>
          <a:p>
            <a:pPr lvl="1"/>
            <a:r>
              <a:rPr lang="en-US" dirty="0" err="1" smtClean="0"/>
              <a:t>Conjunctival</a:t>
            </a:r>
            <a:r>
              <a:rPr lang="en-US" dirty="0" smtClean="0"/>
              <a:t> inj.		44%</a:t>
            </a:r>
          </a:p>
          <a:p>
            <a:pPr lvl="1"/>
            <a:r>
              <a:rPr lang="en-US" dirty="0" smtClean="0"/>
              <a:t>Eyelid edema		39%</a:t>
            </a:r>
          </a:p>
          <a:p>
            <a:pPr lvl="1"/>
            <a:r>
              <a:rPr lang="en-US" dirty="0" smtClean="0"/>
              <a:t>Ear fullness		30%</a:t>
            </a:r>
          </a:p>
          <a:p>
            <a:pPr lvl="1"/>
            <a:r>
              <a:rPr lang="en-US" dirty="0" smtClean="0"/>
              <a:t>Nasal congestion	20%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 smtClean="0"/>
              <a:t>Eyelid ptosis		42%</a:t>
            </a:r>
          </a:p>
          <a:p>
            <a:pPr marL="457200" lvl="1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     (Cranial Sympathetic Autonomic Symptom)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3658" y="6334780"/>
            <a:ext cx="8425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err="1" smtClean="0">
                <a:solidFill>
                  <a:schemeClr val="tx1">
                    <a:lumMod val="75000"/>
                  </a:schemeClr>
                </a:solidFill>
              </a:rPr>
              <a:t>Riesco</a:t>
            </a:r>
            <a:r>
              <a:rPr lang="en-US" sz="1200" b="0" dirty="0" smtClean="0">
                <a:solidFill>
                  <a:schemeClr val="tx1">
                    <a:lumMod val="75000"/>
                  </a:schemeClr>
                </a:solidFill>
              </a:rPr>
              <a:t> N, Perez-Alvarez AI, </a:t>
            </a:r>
            <a:r>
              <a:rPr lang="en-US" sz="1200" b="0" dirty="0" err="1" smtClean="0">
                <a:solidFill>
                  <a:schemeClr val="tx1">
                    <a:lumMod val="75000"/>
                  </a:schemeClr>
                </a:solidFill>
              </a:rPr>
              <a:t>Verano</a:t>
            </a:r>
            <a:r>
              <a:rPr lang="en-US" sz="1200" b="0" dirty="0" smtClean="0">
                <a:solidFill>
                  <a:schemeClr val="tx1">
                    <a:lumMod val="75000"/>
                  </a:schemeClr>
                </a:solidFill>
              </a:rPr>
              <a:t> L, Garcia-</a:t>
            </a:r>
            <a:r>
              <a:rPr lang="en-US" sz="1200" b="0" dirty="0" err="1" smtClean="0">
                <a:solidFill>
                  <a:schemeClr val="tx1">
                    <a:lumMod val="75000"/>
                  </a:schemeClr>
                </a:solidFill>
              </a:rPr>
              <a:t>Cabo</a:t>
            </a:r>
            <a:r>
              <a:rPr lang="en-US" sz="1200" b="0" dirty="0" smtClean="0">
                <a:solidFill>
                  <a:schemeClr val="tx1">
                    <a:lumMod val="75000"/>
                  </a:schemeClr>
                </a:solidFill>
              </a:rPr>
              <a:t> C, Martinez-Ramos J, Sanchez-Lozano P, </a:t>
            </a:r>
            <a:r>
              <a:rPr lang="en-US" sz="1200" b="0" dirty="0" err="1" smtClean="0">
                <a:solidFill>
                  <a:schemeClr val="tx1">
                    <a:lumMod val="75000"/>
                  </a:schemeClr>
                </a:solidFill>
              </a:rPr>
              <a:t>Cernuda-Morollon</a:t>
            </a:r>
            <a:r>
              <a:rPr lang="en-US" sz="1200" b="0" dirty="0" smtClean="0">
                <a:solidFill>
                  <a:schemeClr val="tx1">
                    <a:lumMod val="75000"/>
                  </a:schemeClr>
                </a:solidFill>
              </a:rPr>
              <a:t> E, </a:t>
            </a:r>
            <a:r>
              <a:rPr lang="en-US" sz="1200" b="0" dirty="0" err="1" smtClean="0">
                <a:solidFill>
                  <a:schemeClr val="tx1">
                    <a:lumMod val="75000"/>
                  </a:schemeClr>
                </a:solidFill>
              </a:rPr>
              <a:t>Pascual</a:t>
            </a:r>
            <a:r>
              <a:rPr lang="en-US" sz="1200" b="0" dirty="0" smtClean="0">
                <a:solidFill>
                  <a:schemeClr val="tx1">
                    <a:lumMod val="75000"/>
                  </a:schemeClr>
                </a:solidFill>
              </a:rPr>
              <a:t> J.  Prevalence of cranial autonomic parasympathetic symptoms in chronic migraine: Usefulness of a new scale.  </a:t>
            </a:r>
            <a:r>
              <a:rPr lang="en-US" sz="1200" b="0" dirty="0" err="1" smtClean="0">
                <a:solidFill>
                  <a:schemeClr val="tx1">
                    <a:lumMod val="75000"/>
                  </a:schemeClr>
                </a:solidFill>
              </a:rPr>
              <a:t>Cephalalgia</a:t>
            </a:r>
            <a:r>
              <a:rPr lang="en-US" sz="1200" b="0" dirty="0" smtClean="0">
                <a:solidFill>
                  <a:schemeClr val="tx1">
                    <a:lumMod val="75000"/>
                  </a:schemeClr>
                </a:solidFill>
              </a:rPr>
              <a:t>.  2015.</a:t>
            </a:r>
            <a:endParaRPr lang="en-US" sz="1200" b="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7" name="Picture 4" descr="cluster"/>
          <p:cNvPicPr>
            <a:picLocks noChangeAspect="1" noChangeArrowheads="1"/>
          </p:cNvPicPr>
          <p:nvPr/>
        </p:nvPicPr>
        <p:blipFill>
          <a:blip r:embed="rId2" cstate="print"/>
          <a:srcRect l="3334" t="4991" r="3333" b="35417"/>
          <a:stretch>
            <a:fillRect/>
          </a:stretch>
        </p:blipFill>
        <p:spPr bwMode="auto">
          <a:xfrm>
            <a:off x="5334000" y="2590800"/>
            <a:ext cx="341376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306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0"/>
          <a:stretch/>
        </p:blipFill>
        <p:spPr>
          <a:xfrm>
            <a:off x="4648200" y="1447800"/>
            <a:ext cx="4034971" cy="35052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0" t="15464" r="25157" b="33070"/>
          <a:stretch/>
        </p:blipFill>
        <p:spPr>
          <a:xfrm>
            <a:off x="440043" y="1447800"/>
            <a:ext cx="4044871" cy="3505200"/>
          </a:xfrm>
        </p:spPr>
      </p:pic>
    </p:spTree>
    <p:extLst>
      <p:ext uri="{BB962C8B-B14F-4D97-AF65-F5344CB8AC3E}">
        <p14:creationId xmlns:p14="http://schemas.microsoft.com/office/powerpoint/2010/main" val="140085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334 -4.44444E-6 L 3.33333E-6 -4.44444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380999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How have these procedures been attempted under past conventional methods?</a:t>
            </a:r>
            <a:endParaRPr lang="en-US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1996"/>
            <a:ext cx="4705085" cy="5874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805876" cy="3726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819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err="1" smtClean="0"/>
              <a:t>Sphenopalatine</a:t>
            </a:r>
            <a:r>
              <a:rPr lang="en-US" sz="4000" dirty="0" smtClean="0"/>
              <a:t> Ganglion Block</a:t>
            </a:r>
            <a:br>
              <a:rPr lang="en-US" sz="4000" dirty="0" smtClean="0"/>
            </a:br>
            <a:r>
              <a:rPr lang="en-US" sz="4000" dirty="0" smtClean="0"/>
              <a:t>Intranasal Rigid Applicator</a:t>
            </a:r>
            <a:r>
              <a:rPr lang="en-US" sz="4000" dirty="0"/>
              <a:t> </a:t>
            </a:r>
            <a:r>
              <a:rPr lang="en-US" sz="4000" dirty="0" smtClean="0"/>
              <a:t>(Q-tip)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828800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T</a:t>
            </a:r>
            <a:r>
              <a:rPr lang="en-US" sz="2400" dirty="0" smtClean="0"/>
              <a:t>opical anesthetic near SPG</a:t>
            </a:r>
          </a:p>
          <a:p>
            <a:pPr marL="0" indent="0" eaLnBrk="1" hangingPunct="1">
              <a:buNone/>
            </a:pPr>
            <a:endParaRPr lang="en-US" sz="1000" dirty="0" smtClean="0"/>
          </a:p>
          <a:p>
            <a:pPr eaLnBrk="1" hangingPunct="1"/>
            <a:r>
              <a:rPr lang="en-US" sz="2400" dirty="0" smtClean="0"/>
              <a:t>Minimally invasive</a:t>
            </a:r>
          </a:p>
          <a:p>
            <a:pPr eaLnBrk="1" hangingPunct="1"/>
            <a:endParaRPr lang="en-US" sz="1000" dirty="0" smtClean="0"/>
          </a:p>
          <a:p>
            <a:pPr eaLnBrk="1" hangingPunct="1"/>
            <a:r>
              <a:rPr lang="en-US" sz="2400" dirty="0" smtClean="0"/>
              <a:t>Duration - 1 day to 6 weeks</a:t>
            </a:r>
          </a:p>
          <a:p>
            <a:pPr marL="0" indent="0" eaLnBrk="1" hangingPunct="1">
              <a:buNone/>
            </a:pPr>
            <a:endParaRPr lang="en-US" sz="1000" dirty="0" smtClean="0"/>
          </a:p>
          <a:p>
            <a:pPr eaLnBrk="1" hangingPunct="1"/>
            <a:r>
              <a:rPr lang="en-US" sz="2400" dirty="0" smtClean="0"/>
              <a:t>Nasal anatomy does not permit easy placement</a:t>
            </a:r>
          </a:p>
          <a:p>
            <a:pPr lvl="1" eaLnBrk="1" hangingPunct="1"/>
            <a:r>
              <a:rPr lang="en-US" sz="2000" dirty="0" err="1" smtClean="0"/>
              <a:t>Turbinates</a:t>
            </a:r>
            <a:r>
              <a:rPr lang="en-US" sz="2000" dirty="0" smtClean="0"/>
              <a:t> block access</a:t>
            </a:r>
          </a:p>
          <a:p>
            <a:pPr lvl="1" eaLnBrk="1" hangingPunct="1"/>
            <a:r>
              <a:rPr lang="en-US" sz="2000" dirty="0" smtClean="0"/>
              <a:t>Lateral location of </a:t>
            </a:r>
            <a:r>
              <a:rPr lang="en-US" sz="2000" dirty="0" err="1" smtClean="0"/>
              <a:t>sphenopalatine</a:t>
            </a:r>
            <a:r>
              <a:rPr lang="en-US" sz="2000" dirty="0" smtClean="0"/>
              <a:t> foramen</a:t>
            </a:r>
          </a:p>
        </p:txBody>
      </p:sp>
      <p:pic>
        <p:nvPicPr>
          <p:cNvPr id="3072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1828800"/>
            <a:ext cx="4324350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057400"/>
            <a:ext cx="2773082" cy="32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93423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0" y="2971800"/>
            <a:ext cx="3951252" cy="299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862" y="0"/>
            <a:ext cx="5267138" cy="364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86200"/>
            <a:ext cx="3176826" cy="263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371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Disclosures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sz="2800" dirty="0" smtClean="0"/>
              <a:t>Wade Cooper, DO </a:t>
            </a:r>
            <a:r>
              <a:rPr lang="en-US" sz="2000" dirty="0" smtClean="0"/>
              <a:t>(Neurology / Headache Medicine)</a:t>
            </a:r>
          </a:p>
          <a:p>
            <a:pPr marL="457200" lvl="1" indent="0">
              <a:buNone/>
            </a:pPr>
            <a:r>
              <a:rPr lang="en-US" dirty="0" smtClean="0"/>
              <a:t>	</a:t>
            </a:r>
            <a:r>
              <a:rPr lang="en-US" sz="2400" dirty="0" smtClean="0"/>
              <a:t>Dolor Technologies</a:t>
            </a:r>
          </a:p>
          <a:p>
            <a:pPr lvl="2"/>
            <a:r>
              <a:rPr lang="en-US" sz="2000" dirty="0" smtClean="0"/>
              <a:t>Director of Medical Education / Consultant</a:t>
            </a:r>
          </a:p>
          <a:p>
            <a:pPr lvl="2"/>
            <a:r>
              <a:rPr lang="en-US" sz="2000" dirty="0" smtClean="0"/>
              <a:t>Consultant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Stephen </a:t>
            </a:r>
            <a:r>
              <a:rPr lang="en-US" sz="2800" dirty="0" err="1" smtClean="0"/>
              <a:t>Eldredge</a:t>
            </a:r>
            <a:r>
              <a:rPr lang="en-US" sz="2800" dirty="0" smtClean="0"/>
              <a:t>, MD </a:t>
            </a:r>
            <a:r>
              <a:rPr lang="en-US" sz="2000" dirty="0" smtClean="0"/>
              <a:t>(Anesthesiology / Pain)</a:t>
            </a:r>
            <a:endParaRPr lang="en-US" sz="2000" dirty="0"/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sz="2400" dirty="0"/>
              <a:t>Dolor Technologies</a:t>
            </a:r>
          </a:p>
          <a:p>
            <a:pPr lvl="2"/>
            <a:r>
              <a:rPr lang="en-US" sz="2000" dirty="0" smtClean="0"/>
              <a:t>Senior Medical Science Liaison, </a:t>
            </a:r>
          </a:p>
          <a:p>
            <a:pPr lvl="2"/>
            <a:r>
              <a:rPr lang="en-US" sz="2000" dirty="0" smtClean="0"/>
              <a:t>Director of Research and Publication</a:t>
            </a:r>
          </a:p>
          <a:p>
            <a:pPr marL="914400" lvl="2" indent="0">
              <a:buNone/>
            </a:pPr>
            <a:endParaRPr lang="en-US" sz="2000" dirty="0" smtClean="0"/>
          </a:p>
          <a:p>
            <a:pPr marL="914400" lvl="2" indent="0">
              <a:buNone/>
            </a:pPr>
            <a:r>
              <a:rPr lang="en-US" dirty="0" smtClean="0"/>
              <a:t>SphenoCath® </a:t>
            </a:r>
            <a:r>
              <a:rPr lang="en-US" sz="2000" dirty="0" smtClean="0"/>
              <a:t>is a trans nasal medication delivery device which can be facilitate an effective SPG and V2 blockade</a:t>
            </a:r>
            <a:endParaRPr lang="en-US" sz="2000" dirty="0"/>
          </a:p>
          <a:p>
            <a:pPr marL="914400" lvl="2" indent="0">
              <a:buNone/>
            </a:pPr>
            <a:endParaRPr lang="en-US" sz="2000" dirty="0" smtClean="0"/>
          </a:p>
          <a:p>
            <a:pPr lvl="2"/>
            <a:endParaRPr lang="en-US" sz="2000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464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97"/>
          <a:stretch/>
        </p:blipFill>
        <p:spPr bwMode="auto">
          <a:xfrm>
            <a:off x="4343400" y="1600200"/>
            <a:ext cx="4191000" cy="4140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14400" y="152400"/>
            <a:ext cx="7772400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Arial Narrow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Arial Narrow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Arial Narrow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Arial Narrow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00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r>
              <a:rPr lang="en-US" sz="4000" kern="0" dirty="0" err="1" smtClean="0"/>
              <a:t>Sphenopalatine</a:t>
            </a:r>
            <a:r>
              <a:rPr lang="en-US" sz="4000" kern="0" dirty="0" smtClean="0"/>
              <a:t> Ganglion Block</a:t>
            </a:r>
            <a:br>
              <a:rPr lang="en-US" sz="4000" kern="0" dirty="0" smtClean="0"/>
            </a:br>
            <a:r>
              <a:rPr lang="en-US" sz="4000" kern="0" dirty="0" smtClean="0"/>
              <a:t>Infra-</a:t>
            </a:r>
            <a:r>
              <a:rPr lang="en-US" sz="4000" kern="0" dirty="0" err="1" smtClean="0"/>
              <a:t>Zygomatic</a:t>
            </a:r>
            <a:r>
              <a:rPr lang="en-US" sz="4000" kern="0" dirty="0" smtClean="0"/>
              <a:t> Approach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3733800" cy="4525963"/>
          </a:xfrm>
        </p:spPr>
        <p:txBody>
          <a:bodyPr/>
          <a:lstStyle/>
          <a:p>
            <a:r>
              <a:rPr lang="en-US" sz="2400" dirty="0" smtClean="0"/>
              <a:t>Long needle advanced to </a:t>
            </a:r>
            <a:r>
              <a:rPr lang="en-US" sz="2400" dirty="0" err="1" smtClean="0"/>
              <a:t>pterygoid</a:t>
            </a:r>
            <a:r>
              <a:rPr lang="en-US" sz="2400" smtClean="0"/>
              <a:t> plate</a:t>
            </a:r>
            <a:endParaRPr lang="en-US" sz="2000" dirty="0" smtClean="0"/>
          </a:p>
          <a:p>
            <a:endParaRPr lang="en-US" sz="1000" dirty="0" smtClean="0"/>
          </a:p>
          <a:p>
            <a:r>
              <a:rPr lang="en-US" sz="2400" dirty="0" smtClean="0"/>
              <a:t>Injection of medication to the </a:t>
            </a:r>
            <a:r>
              <a:rPr lang="en-US" sz="2400" dirty="0" err="1" smtClean="0"/>
              <a:t>pterygopalatine</a:t>
            </a:r>
            <a:r>
              <a:rPr lang="en-US" sz="2400" dirty="0" smtClean="0"/>
              <a:t> fossa</a:t>
            </a:r>
          </a:p>
          <a:p>
            <a:endParaRPr lang="en-US" sz="1000" dirty="0" smtClean="0"/>
          </a:p>
          <a:p>
            <a:r>
              <a:rPr lang="en-US" sz="2400" dirty="0" smtClean="0"/>
              <a:t>Relative poor tolerability</a:t>
            </a:r>
          </a:p>
          <a:p>
            <a:pPr lvl="1"/>
            <a:r>
              <a:rPr lang="en-US" sz="2000" dirty="0" smtClean="0"/>
              <a:t>Risk of hemorrhage</a:t>
            </a:r>
          </a:p>
          <a:p>
            <a:pPr lvl="1"/>
            <a:r>
              <a:rPr lang="en-US" sz="2000" dirty="0"/>
              <a:t>N</a:t>
            </a:r>
            <a:r>
              <a:rPr lang="en-US" sz="2000" dirty="0" smtClean="0"/>
              <a:t>eedle trauma</a:t>
            </a:r>
          </a:p>
          <a:p>
            <a:pPr lvl="1"/>
            <a:r>
              <a:rPr lang="en-US" sz="2000" dirty="0" smtClean="0"/>
              <a:t>Pain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0364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learSpring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685800"/>
            <a:ext cx="7009784" cy="5257800"/>
          </a:xfrm>
        </p:spPr>
      </p:pic>
    </p:spTree>
    <p:extLst>
      <p:ext uri="{BB962C8B-B14F-4D97-AF65-F5344CB8AC3E}">
        <p14:creationId xmlns:p14="http://schemas.microsoft.com/office/powerpoint/2010/main" val="1182816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1828800" y="1752600"/>
            <a:ext cx="5181600" cy="441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Above Middle Turbinate Approach</a:t>
            </a:r>
            <a:endParaRPr lang="en-US" sz="3600" dirty="0"/>
          </a:p>
        </p:txBody>
      </p:sp>
      <p:pic>
        <p:nvPicPr>
          <p:cNvPr id="1026" name="Picture 2" descr="D:\wadecoop\Desktop\Sphenocath injecta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1905001"/>
            <a:ext cx="4952999" cy="4114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5029200" y="2971800"/>
            <a:ext cx="1447800" cy="533400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chemeClr val="bg1"/>
                </a:solidFill>
              </a:rPr>
              <a:t>Above middle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rPr>
              <a:t>turbinate approach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2514600" y="3276600"/>
            <a:ext cx="1981200" cy="609600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err="1" smtClean="0">
                <a:solidFill>
                  <a:schemeClr val="bg1"/>
                </a:solidFill>
              </a:rPr>
              <a:t>Injectate</a:t>
            </a:r>
            <a:r>
              <a:rPr lang="en-US" sz="1200" dirty="0" smtClean="0">
                <a:solidFill>
                  <a:schemeClr val="bg1"/>
                </a:solidFill>
              </a:rPr>
              <a:t> (contrast) fills </a:t>
            </a:r>
            <a:r>
              <a:rPr lang="en-US" sz="1200" dirty="0" err="1" smtClean="0">
                <a:solidFill>
                  <a:schemeClr val="bg1"/>
                </a:solidFill>
              </a:rPr>
              <a:t>sphenopalatine</a:t>
            </a:r>
            <a:r>
              <a:rPr lang="en-US" sz="1200" dirty="0" smtClean="0">
                <a:solidFill>
                  <a:schemeClr val="bg1"/>
                </a:solidFill>
              </a:rPr>
              <a:t> fossa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91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25400"/>
            <a:ext cx="7467600" cy="1143000"/>
          </a:xfrm>
        </p:spPr>
        <p:txBody>
          <a:bodyPr/>
          <a:lstStyle/>
          <a:p>
            <a:r>
              <a:rPr lang="en-US" smtClean="0"/>
              <a:t>	 Pterygopalatine Fossa</a:t>
            </a:r>
          </a:p>
        </p:txBody>
      </p:sp>
      <p:pic>
        <p:nvPicPr>
          <p:cNvPr id="29699" name="Content Placeholder 6" descr="9c3a130eeb5db747c389bc9595c7c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3" b="20853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2590800" y="1992086"/>
            <a:ext cx="2537874" cy="954107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</a:schemeClr>
                </a:solidFill>
              </a:rPr>
              <a:t>Sphenopalatine</a:t>
            </a:r>
            <a:r>
              <a:rPr lang="en-US" sz="2800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</a:p>
          <a:p>
            <a:r>
              <a:rPr lang="en-US" sz="2800" dirty="0" smtClean="0">
                <a:solidFill>
                  <a:schemeClr val="tx1">
                    <a:lumMod val="85000"/>
                  </a:schemeClr>
                </a:solidFill>
              </a:rPr>
              <a:t> ganglion</a:t>
            </a:r>
            <a:endParaRPr lang="en-US" sz="2800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2" name="8-Point Star 1"/>
          <p:cNvSpPr/>
          <p:nvPr/>
        </p:nvSpPr>
        <p:spPr bwMode="auto">
          <a:xfrm>
            <a:off x="2590800" y="4495800"/>
            <a:ext cx="304800" cy="304800"/>
          </a:xfrm>
          <a:prstGeom prst="star8">
            <a:avLst/>
          </a:prstGeom>
          <a:solidFill>
            <a:srgbClr val="FFFF00"/>
          </a:solidFill>
          <a:ln w="2857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4" name="Down Arrow 13"/>
          <p:cNvSpPr/>
          <p:nvPr/>
        </p:nvSpPr>
        <p:spPr bwMode="auto">
          <a:xfrm rot="660000">
            <a:off x="2868626" y="2938562"/>
            <a:ext cx="176327" cy="1532572"/>
          </a:xfrm>
          <a:prstGeom prst="downArrow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46587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" grpId="0" animBg="1"/>
      <p:bldP spid="14" grpId="0" animBg="1"/>
      <p:bldP spid="1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Injectate</a:t>
            </a:r>
            <a:r>
              <a:rPr lang="en-US" sz="3600" dirty="0" smtClean="0"/>
              <a:t> at the </a:t>
            </a:r>
            <a:r>
              <a:rPr lang="en-US" sz="3600" dirty="0" err="1" smtClean="0"/>
              <a:t>Sphenopalatine</a:t>
            </a:r>
            <a:r>
              <a:rPr lang="en-US" sz="3600" dirty="0" smtClean="0"/>
              <a:t> Foramen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D:\wadecoop\Desktop\photo 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8" t="21717" r="6710" b="8370"/>
          <a:stretch/>
        </p:blipFill>
        <p:spPr bwMode="auto">
          <a:xfrm>
            <a:off x="941654" y="1600200"/>
            <a:ext cx="3173146" cy="382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wadecoop\Desktop\photo 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2" t="21856" r="6788" b="8530"/>
          <a:stretch/>
        </p:blipFill>
        <p:spPr bwMode="auto">
          <a:xfrm>
            <a:off x="5068866" y="1600199"/>
            <a:ext cx="3160734" cy="382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own Arrow 10"/>
          <p:cNvSpPr/>
          <p:nvPr/>
        </p:nvSpPr>
        <p:spPr bwMode="auto">
          <a:xfrm rot="2700000">
            <a:off x="3191547" y="2062297"/>
            <a:ext cx="175086" cy="909586"/>
          </a:xfrm>
          <a:prstGeom prst="downArrow">
            <a:avLst/>
          </a:prstGeom>
          <a:solidFill>
            <a:srgbClr val="FF99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2" name="8-Point Star 11"/>
          <p:cNvSpPr/>
          <p:nvPr/>
        </p:nvSpPr>
        <p:spPr bwMode="auto">
          <a:xfrm>
            <a:off x="2743200" y="2819400"/>
            <a:ext cx="218447" cy="304800"/>
          </a:xfrm>
          <a:prstGeom prst="star8">
            <a:avLst/>
          </a:prstGeom>
          <a:solidFill>
            <a:srgbClr val="FFFF00"/>
          </a:solidFill>
          <a:ln w="2857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00491" y="1600200"/>
            <a:ext cx="1595309" cy="646331"/>
          </a:xfrm>
          <a:prstGeom prst="rect">
            <a:avLst/>
          </a:prstGeom>
          <a:solidFill>
            <a:srgbClr val="FF99FF"/>
          </a:solidFill>
          <a:ln w="19050">
            <a:solidFill>
              <a:srgbClr val="0000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Sphenopalatine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Foramen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Down Arrow 13"/>
          <p:cNvSpPr/>
          <p:nvPr/>
        </p:nvSpPr>
        <p:spPr bwMode="auto">
          <a:xfrm rot="2760000">
            <a:off x="7347260" y="1902248"/>
            <a:ext cx="178878" cy="856621"/>
          </a:xfrm>
          <a:prstGeom prst="downArrow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65980" y="1600200"/>
            <a:ext cx="1015021" cy="646331"/>
          </a:xfrm>
          <a:prstGeom prst="rect">
            <a:avLst/>
          </a:prstGeom>
          <a:solidFill>
            <a:schemeClr val="accent3"/>
          </a:solidFill>
          <a:ln w="19050">
            <a:solidFill>
              <a:srgbClr val="0000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Contrast 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injectate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6324600" y="2438400"/>
            <a:ext cx="757109" cy="792003"/>
          </a:xfrm>
          <a:prstGeom prst="ellipse">
            <a:avLst/>
          </a:prstGeom>
          <a:noFill/>
          <a:ln w="28575" cap="flat" cmpd="sng" algn="ctr">
            <a:solidFill>
              <a:srgbClr val="FFFFFF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18788" y="5638800"/>
            <a:ext cx="2218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CT axial image  of SPF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35412" y="5638800"/>
            <a:ext cx="2627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Injectate</a:t>
            </a:r>
            <a:r>
              <a:rPr lang="en-US" dirty="0" smtClean="0"/>
              <a:t> of contrast at SPF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20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0" grpId="0" animBg="1"/>
      <p:bldP spid="14" grpId="0" animBg="1"/>
      <p:bldP spid="13" grpId="0" animBg="1"/>
      <p:bldP spid="5" grpId="0" animBg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796047"/>
            <a:ext cx="3655163" cy="24302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57" y="3505199"/>
            <a:ext cx="3657600" cy="243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9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609599"/>
            <a:ext cx="6111240" cy="2286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29000"/>
            <a:ext cx="611124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15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I do this procedure?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Patient is supine on procedure table</a:t>
            </a:r>
          </a:p>
          <a:p>
            <a:r>
              <a:rPr lang="en-US" dirty="0" smtClean="0"/>
              <a:t>Towel or pillow is placed under shoulders to extend jaw and nose upward as far as comfortable for patient</a:t>
            </a:r>
          </a:p>
          <a:p>
            <a:r>
              <a:rPr lang="en-US" dirty="0" smtClean="0"/>
              <a:t>Apply </a:t>
            </a:r>
            <a:r>
              <a:rPr lang="en-US" dirty="0"/>
              <a:t>temperature </a:t>
            </a:r>
            <a:r>
              <a:rPr lang="en-US" dirty="0" smtClean="0"/>
              <a:t>strips &amp; record temp</a:t>
            </a:r>
          </a:p>
          <a:p>
            <a:r>
              <a:rPr lang="en-US" dirty="0" smtClean="0"/>
              <a:t>Pre-procedure treatments</a:t>
            </a:r>
          </a:p>
          <a:p>
            <a:r>
              <a:rPr lang="en-US" dirty="0" smtClean="0"/>
              <a:t>Explain to patient importance of keeping head still throughout procedure</a:t>
            </a:r>
          </a:p>
        </p:txBody>
      </p:sp>
    </p:spTree>
    <p:extLst>
      <p:ext uri="{BB962C8B-B14F-4D97-AF65-F5344CB8AC3E}">
        <p14:creationId xmlns:p14="http://schemas.microsoft.com/office/powerpoint/2010/main" val="121876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4416552" cy="289423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900" y="3657599"/>
            <a:ext cx="5012373" cy="317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49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152400"/>
            <a:ext cx="9144000" cy="51370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284" y="4984679"/>
            <a:ext cx="899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While the patient is laying supine, gravity will facilitate infused medication to collect and saturate the targeted area… IF, the medication  is dispersed  </a:t>
            </a:r>
            <a:r>
              <a:rPr lang="en-US" sz="2400" b="1" u="sng" dirty="0" smtClean="0"/>
              <a:t>over</a:t>
            </a:r>
            <a:r>
              <a:rPr lang="en-US" sz="2400" dirty="0" smtClean="0"/>
              <a:t>  the top of the middle turbinate.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150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bald_lat_tri_regionsL"/>
          <p:cNvPicPr>
            <a:picLocks noChangeAspect="1" noChangeArrowheads="1"/>
          </p:cNvPicPr>
          <p:nvPr/>
        </p:nvPicPr>
        <p:blipFill>
          <a:blip r:embed="rId2">
            <a:lum bright="-6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3" t="8076" r="21848" b="392"/>
          <a:stretch>
            <a:fillRect/>
          </a:stretch>
        </p:blipFill>
        <p:spPr bwMode="auto">
          <a:xfrm>
            <a:off x="4114800" y="1219200"/>
            <a:ext cx="4876800" cy="48228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Headache Anatomy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400" smtClean="0"/>
          </a:p>
        </p:txBody>
      </p:sp>
      <p:sp>
        <p:nvSpPr>
          <p:cNvPr id="531463" name="Line 7"/>
          <p:cNvSpPr>
            <a:spLocks noChangeShapeType="1"/>
          </p:cNvSpPr>
          <p:nvPr/>
        </p:nvSpPr>
        <p:spPr bwMode="auto">
          <a:xfrm>
            <a:off x="7239000" y="1905000"/>
            <a:ext cx="228600" cy="76200"/>
          </a:xfrm>
          <a:prstGeom prst="line">
            <a:avLst/>
          </a:prstGeom>
          <a:noFill/>
          <a:ln w="76200">
            <a:solidFill>
              <a:srgbClr val="00FFFF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1464" name="Line 8"/>
          <p:cNvSpPr>
            <a:spLocks noChangeShapeType="1"/>
          </p:cNvSpPr>
          <p:nvPr/>
        </p:nvSpPr>
        <p:spPr bwMode="auto">
          <a:xfrm flipH="1" flipV="1">
            <a:off x="7696200" y="2057400"/>
            <a:ext cx="381000" cy="15240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1465" name="Arc 9"/>
          <p:cNvSpPr>
            <a:spLocks/>
          </p:cNvSpPr>
          <p:nvPr/>
        </p:nvSpPr>
        <p:spPr bwMode="auto">
          <a:xfrm>
            <a:off x="8001000" y="2211388"/>
            <a:ext cx="533400" cy="1065212"/>
          </a:xfrm>
          <a:custGeom>
            <a:avLst/>
            <a:gdLst>
              <a:gd name="T0" fmla="*/ 2147483647 w 21600"/>
              <a:gd name="T1" fmla="*/ 0 h 21571"/>
              <a:gd name="T2" fmla="*/ 2147483647 w 21600"/>
              <a:gd name="T3" fmla="*/ 2147483647 h 21571"/>
              <a:gd name="T4" fmla="*/ 0 w 21600"/>
              <a:gd name="T5" fmla="*/ 2147483647 h 21571"/>
              <a:gd name="T6" fmla="*/ 0 60000 65536"/>
              <a:gd name="T7" fmla="*/ 0 60000 65536"/>
              <a:gd name="T8" fmla="*/ 0 60000 65536"/>
              <a:gd name="T9" fmla="*/ 0 w 21600"/>
              <a:gd name="T10" fmla="*/ 0 h 21571"/>
              <a:gd name="T11" fmla="*/ 21600 w 21600"/>
              <a:gd name="T12" fmla="*/ 21571 h 2157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71" fill="none" extrusionOk="0">
                <a:moveTo>
                  <a:pt x="1124" y="0"/>
                </a:moveTo>
                <a:cubicBezTo>
                  <a:pt x="12601" y="598"/>
                  <a:pt x="21600" y="10078"/>
                  <a:pt x="21600" y="21571"/>
                </a:cubicBezTo>
              </a:path>
              <a:path w="21600" h="21571" stroke="0" extrusionOk="0">
                <a:moveTo>
                  <a:pt x="1124" y="0"/>
                </a:moveTo>
                <a:cubicBezTo>
                  <a:pt x="12601" y="598"/>
                  <a:pt x="21600" y="10078"/>
                  <a:pt x="21600" y="21571"/>
                </a:cubicBezTo>
                <a:lnTo>
                  <a:pt x="0" y="21571"/>
                </a:lnTo>
                <a:lnTo>
                  <a:pt x="1124" y="0"/>
                </a:lnTo>
                <a:close/>
              </a:path>
            </a:pathLst>
          </a:custGeom>
          <a:noFill/>
          <a:ln w="571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1466" name="Arc 10"/>
          <p:cNvSpPr>
            <a:spLocks/>
          </p:cNvSpPr>
          <p:nvPr/>
        </p:nvSpPr>
        <p:spPr bwMode="auto">
          <a:xfrm flipH="1">
            <a:off x="7620000" y="4051300"/>
            <a:ext cx="914400" cy="977900"/>
          </a:xfrm>
          <a:custGeom>
            <a:avLst/>
            <a:gdLst>
              <a:gd name="T0" fmla="*/ 2147483647 w 21600"/>
              <a:gd name="T1" fmla="*/ 0 h 12050"/>
              <a:gd name="T2" fmla="*/ 2147483647 w 21600"/>
              <a:gd name="T3" fmla="*/ 2147483647 h 12050"/>
              <a:gd name="T4" fmla="*/ 0 w 21600"/>
              <a:gd name="T5" fmla="*/ 2147483647 h 12050"/>
              <a:gd name="T6" fmla="*/ 0 60000 65536"/>
              <a:gd name="T7" fmla="*/ 0 60000 65536"/>
              <a:gd name="T8" fmla="*/ 0 60000 65536"/>
              <a:gd name="T9" fmla="*/ 0 w 21600"/>
              <a:gd name="T10" fmla="*/ 0 h 12050"/>
              <a:gd name="T11" fmla="*/ 21600 w 21600"/>
              <a:gd name="T12" fmla="*/ 12050 h 120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2050" fill="none" extrusionOk="0">
                <a:moveTo>
                  <a:pt x="17926" y="-1"/>
                </a:moveTo>
                <a:cubicBezTo>
                  <a:pt x="20321" y="3562"/>
                  <a:pt x="21600" y="7757"/>
                  <a:pt x="21600" y="12050"/>
                </a:cubicBezTo>
              </a:path>
              <a:path w="21600" h="12050" stroke="0" extrusionOk="0">
                <a:moveTo>
                  <a:pt x="17926" y="-1"/>
                </a:moveTo>
                <a:cubicBezTo>
                  <a:pt x="20321" y="3562"/>
                  <a:pt x="21600" y="7757"/>
                  <a:pt x="21600" y="12050"/>
                </a:cubicBezTo>
                <a:lnTo>
                  <a:pt x="0" y="12050"/>
                </a:lnTo>
                <a:lnTo>
                  <a:pt x="17926" y="-1"/>
                </a:lnTo>
                <a:close/>
              </a:path>
            </a:pathLst>
          </a:custGeom>
          <a:noFill/>
          <a:ln w="571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1467" name="Arc 11"/>
          <p:cNvSpPr>
            <a:spLocks/>
          </p:cNvSpPr>
          <p:nvPr/>
        </p:nvSpPr>
        <p:spPr bwMode="auto">
          <a:xfrm flipV="1">
            <a:off x="7772400" y="3276600"/>
            <a:ext cx="762000" cy="762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571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1468" name="Arc 12"/>
          <p:cNvSpPr>
            <a:spLocks/>
          </p:cNvSpPr>
          <p:nvPr/>
        </p:nvSpPr>
        <p:spPr bwMode="auto">
          <a:xfrm>
            <a:off x="6405563" y="1681163"/>
            <a:ext cx="835025" cy="303212"/>
          </a:xfrm>
          <a:custGeom>
            <a:avLst/>
            <a:gdLst>
              <a:gd name="T0" fmla="*/ 2147483647 w 19735"/>
              <a:gd name="T1" fmla="*/ 0 h 21510"/>
              <a:gd name="T2" fmla="*/ 2147483647 w 19735"/>
              <a:gd name="T3" fmla="*/ 2147483647 h 21510"/>
              <a:gd name="T4" fmla="*/ 0 w 19735"/>
              <a:gd name="T5" fmla="*/ 2147483647 h 21510"/>
              <a:gd name="T6" fmla="*/ 0 60000 65536"/>
              <a:gd name="T7" fmla="*/ 0 60000 65536"/>
              <a:gd name="T8" fmla="*/ 0 60000 65536"/>
              <a:gd name="T9" fmla="*/ 0 w 19735"/>
              <a:gd name="T10" fmla="*/ 0 h 21510"/>
              <a:gd name="T11" fmla="*/ 19735 w 19735"/>
              <a:gd name="T12" fmla="*/ 21510 h 215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735" h="21510" fill="none" extrusionOk="0">
                <a:moveTo>
                  <a:pt x="1966" y="-1"/>
                </a:moveTo>
                <a:cubicBezTo>
                  <a:pt x="9757" y="711"/>
                  <a:pt x="16554" y="5581"/>
                  <a:pt x="19735" y="12729"/>
                </a:cubicBezTo>
              </a:path>
              <a:path w="19735" h="21510" stroke="0" extrusionOk="0">
                <a:moveTo>
                  <a:pt x="1966" y="-1"/>
                </a:moveTo>
                <a:cubicBezTo>
                  <a:pt x="9757" y="711"/>
                  <a:pt x="16554" y="5581"/>
                  <a:pt x="19735" y="12729"/>
                </a:cubicBezTo>
                <a:lnTo>
                  <a:pt x="0" y="21510"/>
                </a:lnTo>
                <a:lnTo>
                  <a:pt x="1966" y="-1"/>
                </a:lnTo>
                <a:close/>
              </a:path>
            </a:pathLst>
          </a:custGeom>
          <a:noFill/>
          <a:ln w="5715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1469" name="Arc 13"/>
          <p:cNvSpPr>
            <a:spLocks/>
          </p:cNvSpPr>
          <p:nvPr/>
        </p:nvSpPr>
        <p:spPr bwMode="auto">
          <a:xfrm flipH="1">
            <a:off x="5562600" y="1677988"/>
            <a:ext cx="914400" cy="762000"/>
          </a:xfrm>
          <a:custGeom>
            <a:avLst/>
            <a:gdLst>
              <a:gd name="T0" fmla="*/ 0 w 21582"/>
              <a:gd name="T1" fmla="*/ 0 h 21600"/>
              <a:gd name="T2" fmla="*/ 2147483647 w 21582"/>
              <a:gd name="T3" fmla="*/ 2147483647 h 21600"/>
              <a:gd name="T4" fmla="*/ 0 w 21582"/>
              <a:gd name="T5" fmla="*/ 2147483647 h 21600"/>
              <a:gd name="T6" fmla="*/ 0 60000 65536"/>
              <a:gd name="T7" fmla="*/ 0 60000 65536"/>
              <a:gd name="T8" fmla="*/ 0 60000 65536"/>
              <a:gd name="T9" fmla="*/ 0 w 21582"/>
              <a:gd name="T10" fmla="*/ 0 h 21600"/>
              <a:gd name="T11" fmla="*/ 21582 w 2158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82" h="21600" fill="none" extrusionOk="0">
                <a:moveTo>
                  <a:pt x="-1" y="0"/>
                </a:moveTo>
                <a:cubicBezTo>
                  <a:pt x="11587" y="0"/>
                  <a:pt x="21110" y="9143"/>
                  <a:pt x="21582" y="20720"/>
                </a:cubicBezTo>
              </a:path>
              <a:path w="21582" h="21600" stroke="0" extrusionOk="0">
                <a:moveTo>
                  <a:pt x="-1" y="0"/>
                </a:moveTo>
                <a:cubicBezTo>
                  <a:pt x="11587" y="0"/>
                  <a:pt x="21110" y="9143"/>
                  <a:pt x="21582" y="2072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5715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1470" name="Arc 14"/>
          <p:cNvSpPr>
            <a:spLocks/>
          </p:cNvSpPr>
          <p:nvPr/>
        </p:nvSpPr>
        <p:spPr bwMode="auto">
          <a:xfrm flipH="1" flipV="1">
            <a:off x="5562600" y="2286000"/>
            <a:ext cx="609600" cy="6858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5715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1471" name="Arc 15"/>
          <p:cNvSpPr>
            <a:spLocks/>
          </p:cNvSpPr>
          <p:nvPr/>
        </p:nvSpPr>
        <p:spPr bwMode="auto">
          <a:xfrm>
            <a:off x="6172200" y="2971800"/>
            <a:ext cx="762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1472" name="Arc 16"/>
          <p:cNvSpPr>
            <a:spLocks/>
          </p:cNvSpPr>
          <p:nvPr/>
        </p:nvSpPr>
        <p:spPr bwMode="auto">
          <a:xfrm flipV="1">
            <a:off x="6324600" y="2971800"/>
            <a:ext cx="74613" cy="381000"/>
          </a:xfrm>
          <a:custGeom>
            <a:avLst/>
            <a:gdLst>
              <a:gd name="T0" fmla="*/ 0 w 21047"/>
              <a:gd name="T1" fmla="*/ 0 h 21600"/>
              <a:gd name="T2" fmla="*/ 2147483647 w 21047"/>
              <a:gd name="T3" fmla="*/ 2147483647 h 21600"/>
              <a:gd name="T4" fmla="*/ 0 w 21047"/>
              <a:gd name="T5" fmla="*/ 2147483647 h 21600"/>
              <a:gd name="T6" fmla="*/ 0 60000 65536"/>
              <a:gd name="T7" fmla="*/ 0 60000 65536"/>
              <a:gd name="T8" fmla="*/ 0 60000 65536"/>
              <a:gd name="T9" fmla="*/ 0 w 21047"/>
              <a:gd name="T10" fmla="*/ 0 h 21600"/>
              <a:gd name="T11" fmla="*/ 21047 w 2104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047" h="21600" fill="none" extrusionOk="0">
                <a:moveTo>
                  <a:pt x="-1" y="0"/>
                </a:moveTo>
                <a:cubicBezTo>
                  <a:pt x="10058" y="0"/>
                  <a:pt x="18785" y="6942"/>
                  <a:pt x="21046" y="16743"/>
                </a:cubicBezTo>
              </a:path>
              <a:path w="21047" h="21600" stroke="0" extrusionOk="0">
                <a:moveTo>
                  <a:pt x="-1" y="0"/>
                </a:moveTo>
                <a:cubicBezTo>
                  <a:pt x="10058" y="0"/>
                  <a:pt x="18785" y="6942"/>
                  <a:pt x="21046" y="16743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1473" name="Arc 17"/>
          <p:cNvSpPr>
            <a:spLocks/>
          </p:cNvSpPr>
          <p:nvPr/>
        </p:nvSpPr>
        <p:spPr bwMode="auto">
          <a:xfrm flipV="1">
            <a:off x="6400800" y="3048000"/>
            <a:ext cx="152400" cy="412750"/>
          </a:xfrm>
          <a:custGeom>
            <a:avLst/>
            <a:gdLst>
              <a:gd name="T0" fmla="*/ 2147483647 w 21600"/>
              <a:gd name="T1" fmla="*/ 0 h 19473"/>
              <a:gd name="T2" fmla="*/ 2147483647 w 21600"/>
              <a:gd name="T3" fmla="*/ 2147483647 h 19473"/>
              <a:gd name="T4" fmla="*/ 0 w 21600"/>
              <a:gd name="T5" fmla="*/ 2147483647 h 19473"/>
              <a:gd name="T6" fmla="*/ 0 60000 65536"/>
              <a:gd name="T7" fmla="*/ 0 60000 65536"/>
              <a:gd name="T8" fmla="*/ 0 60000 65536"/>
              <a:gd name="T9" fmla="*/ 0 w 21600"/>
              <a:gd name="T10" fmla="*/ 0 h 19473"/>
              <a:gd name="T11" fmla="*/ 21600 w 21600"/>
              <a:gd name="T12" fmla="*/ 19473 h 194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9473" fill="none" extrusionOk="0">
                <a:moveTo>
                  <a:pt x="9346" y="0"/>
                </a:moveTo>
                <a:cubicBezTo>
                  <a:pt x="16836" y="3594"/>
                  <a:pt x="21600" y="11165"/>
                  <a:pt x="21600" y="19473"/>
                </a:cubicBezTo>
              </a:path>
              <a:path w="21600" h="19473" stroke="0" extrusionOk="0">
                <a:moveTo>
                  <a:pt x="9346" y="0"/>
                </a:moveTo>
                <a:cubicBezTo>
                  <a:pt x="16836" y="3594"/>
                  <a:pt x="21600" y="11165"/>
                  <a:pt x="21600" y="19473"/>
                </a:cubicBezTo>
                <a:lnTo>
                  <a:pt x="0" y="19473"/>
                </a:lnTo>
                <a:lnTo>
                  <a:pt x="9346" y="0"/>
                </a:lnTo>
                <a:close/>
              </a:path>
            </a:pathLst>
          </a:custGeom>
          <a:noFill/>
          <a:ln w="381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1474" name="Arc 18"/>
          <p:cNvSpPr>
            <a:spLocks/>
          </p:cNvSpPr>
          <p:nvPr/>
        </p:nvSpPr>
        <p:spPr bwMode="auto">
          <a:xfrm flipH="1" flipV="1">
            <a:off x="6172200" y="2971800"/>
            <a:ext cx="381000" cy="762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5715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1475" name="Arc 19"/>
          <p:cNvSpPr>
            <a:spLocks/>
          </p:cNvSpPr>
          <p:nvPr/>
        </p:nvSpPr>
        <p:spPr bwMode="auto">
          <a:xfrm flipV="1">
            <a:off x="7391400" y="4572000"/>
            <a:ext cx="228600" cy="762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1476" name="Arc 20"/>
          <p:cNvSpPr>
            <a:spLocks/>
          </p:cNvSpPr>
          <p:nvPr/>
        </p:nvSpPr>
        <p:spPr bwMode="auto">
          <a:xfrm flipV="1">
            <a:off x="7467600" y="4800600"/>
            <a:ext cx="152400" cy="762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1477" name="Arc 21"/>
          <p:cNvSpPr>
            <a:spLocks/>
          </p:cNvSpPr>
          <p:nvPr/>
        </p:nvSpPr>
        <p:spPr bwMode="auto">
          <a:xfrm flipV="1">
            <a:off x="7467600" y="4953000"/>
            <a:ext cx="152400" cy="762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1478" name="Line 22"/>
          <p:cNvSpPr>
            <a:spLocks noChangeShapeType="1"/>
          </p:cNvSpPr>
          <p:nvPr/>
        </p:nvSpPr>
        <p:spPr bwMode="auto">
          <a:xfrm>
            <a:off x="7391400" y="4648200"/>
            <a:ext cx="76200" cy="457200"/>
          </a:xfrm>
          <a:prstGeom prst="line">
            <a:avLst/>
          </a:prstGeom>
          <a:noFill/>
          <a:ln w="57150">
            <a:solidFill>
              <a:srgbClr val="CC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1479" name="Line 23"/>
          <p:cNvSpPr>
            <a:spLocks noChangeShapeType="1"/>
          </p:cNvSpPr>
          <p:nvPr/>
        </p:nvSpPr>
        <p:spPr bwMode="auto">
          <a:xfrm>
            <a:off x="7239000" y="4343400"/>
            <a:ext cx="152400" cy="304800"/>
          </a:xfrm>
          <a:prstGeom prst="line">
            <a:avLst/>
          </a:prstGeom>
          <a:noFill/>
          <a:ln w="57150">
            <a:solidFill>
              <a:srgbClr val="CC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Content Placeholder 24"/>
          <p:cNvSpPr>
            <a:spLocks noGrp="1"/>
          </p:cNvSpPr>
          <p:nvPr>
            <p:ph sz="half" idx="1"/>
          </p:nvPr>
        </p:nvSpPr>
        <p:spPr>
          <a:xfrm>
            <a:off x="-304800" y="1112838"/>
            <a:ext cx="4343400" cy="4525962"/>
          </a:xfrm>
        </p:spPr>
        <p:txBody>
          <a:bodyPr/>
          <a:lstStyle/>
          <a:p>
            <a:r>
              <a:rPr lang="en-US" sz="2000" dirty="0" smtClean="0"/>
              <a:t>Meningeal nerves</a:t>
            </a:r>
          </a:p>
          <a:p>
            <a:pPr lvl="1"/>
            <a:r>
              <a:rPr lang="en-US" sz="1600" dirty="0" smtClean="0"/>
              <a:t>Innervate the lining of the brain (meninges)</a:t>
            </a:r>
          </a:p>
          <a:p>
            <a:pPr lvl="1"/>
            <a:r>
              <a:rPr lang="en-US" sz="1600" dirty="0" smtClean="0"/>
              <a:t>First branches of the trigeminal nerves</a:t>
            </a:r>
          </a:p>
          <a:p>
            <a:pPr lvl="1"/>
            <a:r>
              <a:rPr lang="en-US" sz="1600" dirty="0" smtClean="0"/>
              <a:t>V2  branch is middle meningeal nerve</a:t>
            </a:r>
          </a:p>
          <a:p>
            <a:pPr lvl="1"/>
            <a:endParaRPr lang="en-US" sz="1600" dirty="0" smtClean="0"/>
          </a:p>
          <a:p>
            <a:r>
              <a:rPr lang="en-US" sz="1600" dirty="0" smtClean="0"/>
              <a:t>Trigeminal nerves</a:t>
            </a:r>
          </a:p>
          <a:p>
            <a:pPr lvl="1"/>
            <a:r>
              <a:rPr lang="en-US" sz="1600" dirty="0" smtClean="0"/>
              <a:t>Innervate the face and scalp</a:t>
            </a:r>
          </a:p>
          <a:p>
            <a:pPr lvl="1"/>
            <a:r>
              <a:rPr lang="en-US" sz="1600" dirty="0" smtClean="0"/>
              <a:t>Transmit pain from the meninges to the brain</a:t>
            </a:r>
          </a:p>
          <a:p>
            <a:pPr lvl="1"/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Trigeminal signals enter brain stem</a:t>
            </a:r>
          </a:p>
          <a:p>
            <a:pPr lvl="1"/>
            <a:r>
              <a:rPr lang="en-US" sz="1600" dirty="0" smtClean="0"/>
              <a:t>Descend to the high cervical regions</a:t>
            </a:r>
          </a:p>
          <a:p>
            <a:pPr lvl="1"/>
            <a:r>
              <a:rPr lang="en-US" sz="1600" dirty="0" smtClean="0"/>
              <a:t>Ascend to pain processing regions of the brain</a:t>
            </a:r>
          </a:p>
          <a:p>
            <a:pPr lvl="1"/>
            <a:endParaRPr lang="en-US" sz="1600" dirty="0" smtClean="0"/>
          </a:p>
          <a:p>
            <a:r>
              <a:rPr lang="en-US" sz="1600" dirty="0" smtClean="0"/>
              <a:t>Occipital nerves </a:t>
            </a:r>
          </a:p>
          <a:p>
            <a:pPr lvl="1"/>
            <a:r>
              <a:rPr lang="en-US" sz="1600" dirty="0" smtClean="0"/>
              <a:t>Innervate occipital scalp</a:t>
            </a:r>
          </a:p>
          <a:p>
            <a:pPr lvl="1"/>
            <a:r>
              <a:rPr lang="en-US" sz="1600" dirty="0" smtClean="0"/>
              <a:t>Contribute to trigeminal nucleus </a:t>
            </a:r>
            <a:r>
              <a:rPr lang="en-US" sz="1600" dirty="0" err="1" smtClean="0"/>
              <a:t>caudalis</a:t>
            </a:r>
            <a:endParaRPr lang="en-US" sz="1600" dirty="0" smtClean="0"/>
          </a:p>
          <a:p>
            <a:endParaRPr lang="en-US" sz="1400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876800" y="3733800"/>
            <a:ext cx="3200400" cy="1447800"/>
          </a:xfrm>
          <a:prstGeom prst="rect">
            <a:avLst/>
          </a:prstGeom>
          <a:gradFill rotWithShape="1">
            <a:gsLst>
              <a:gs pos="0">
                <a:srgbClr val="00FFFF">
                  <a:gamma/>
                  <a:shade val="56471"/>
                  <a:invGamma/>
                </a:srgbClr>
              </a:gs>
              <a:gs pos="100000">
                <a:srgbClr val="00FFFF"/>
              </a:gs>
            </a:gsLst>
            <a:lin ang="18900000" scaled="1"/>
          </a:gradFill>
          <a:ln w="3810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4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Meningeal</a:t>
            </a:r>
            <a:r>
              <a:rPr lang="en-US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Nerves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First division of V1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First division of V2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First division of V3</a:t>
            </a:r>
          </a:p>
        </p:txBody>
      </p:sp>
      <p:sp>
        <p:nvSpPr>
          <p:cNvPr id="27" name="Text Box 24"/>
          <p:cNvSpPr txBox="1">
            <a:spLocks noChangeArrowheads="1"/>
          </p:cNvSpPr>
          <p:nvPr/>
        </p:nvSpPr>
        <p:spPr bwMode="auto">
          <a:xfrm>
            <a:off x="5181600" y="2895600"/>
            <a:ext cx="3657600" cy="830263"/>
          </a:xfrm>
          <a:prstGeom prst="rect">
            <a:avLst/>
          </a:prstGeom>
          <a:gradFill rotWithShape="1">
            <a:gsLst>
              <a:gs pos="0">
                <a:srgbClr val="CC66FF"/>
              </a:gs>
              <a:gs pos="100000">
                <a:srgbClr val="CC66FF">
                  <a:gamma/>
                  <a:shade val="66275"/>
                  <a:invGamma/>
                </a:srgbClr>
              </a:gs>
            </a:gsLst>
            <a:lin ang="2700000" scaled="1"/>
          </a:gradFill>
          <a:ln w="381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Trigeminal Nucleus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Caudalis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descends into cervical cord</a:t>
            </a:r>
          </a:p>
        </p:txBody>
      </p: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5791200" y="5410200"/>
            <a:ext cx="3200400" cy="461963"/>
          </a:xfrm>
          <a:prstGeom prst="rect">
            <a:avLst/>
          </a:prstGeom>
          <a:gradFill rotWithShape="1">
            <a:gsLst>
              <a:gs pos="0">
                <a:srgbClr val="FF9933"/>
              </a:gs>
              <a:gs pos="100000">
                <a:srgbClr val="FF9933">
                  <a:gamma/>
                  <a:tint val="73725"/>
                  <a:invGamma/>
                </a:srgbClr>
              </a:gs>
            </a:gsLst>
            <a:lin ang="2700000" scaled="1"/>
          </a:gradFill>
          <a:ln w="381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Occipital nerves </a:t>
            </a:r>
          </a:p>
        </p:txBody>
      </p:sp>
      <p:sp>
        <p:nvSpPr>
          <p:cNvPr id="29" name="Text Box 25"/>
          <p:cNvSpPr txBox="1">
            <a:spLocks noChangeArrowheads="1"/>
          </p:cNvSpPr>
          <p:nvPr/>
        </p:nvSpPr>
        <p:spPr bwMode="auto">
          <a:xfrm>
            <a:off x="76200" y="5619750"/>
            <a:ext cx="1828800" cy="400050"/>
          </a:xfrm>
          <a:prstGeom prst="rect">
            <a:avLst/>
          </a:prstGeom>
          <a:gradFill rotWithShape="1">
            <a:gsLst>
              <a:gs pos="0">
                <a:srgbClr val="FF9933"/>
              </a:gs>
              <a:gs pos="100000">
                <a:srgbClr val="FF9933">
                  <a:gamma/>
                  <a:tint val="73725"/>
                  <a:invGamma/>
                </a:srgbClr>
              </a:gs>
            </a:gsLst>
            <a:lin ang="27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Occipital nerves</a:t>
            </a: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 bwMode="auto">
          <a:xfrm>
            <a:off x="76200" y="1066800"/>
            <a:ext cx="1981200" cy="381000"/>
          </a:xfrm>
          <a:prstGeom prst="rect">
            <a:avLst/>
          </a:prstGeom>
          <a:gradFill rotWithShape="1">
            <a:gsLst>
              <a:gs pos="0">
                <a:srgbClr val="00FFFF">
                  <a:gamma/>
                  <a:shade val="56471"/>
                  <a:invGamma/>
                </a:srgbClr>
              </a:gs>
              <a:gs pos="100000">
                <a:srgbClr val="00FFFF"/>
              </a:gs>
            </a:gsLst>
            <a:lin ang="18900000" scaled="1"/>
          </a:gradFill>
          <a:ln w="3810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Meningeal</a:t>
            </a:r>
            <a:r>
              <a:rPr lang="en-US" sz="2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Nerves</a:t>
            </a:r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76200" y="2514600"/>
            <a:ext cx="2057400" cy="381000"/>
          </a:xfrm>
          <a:prstGeom prst="rect">
            <a:avLst/>
          </a:prstGeom>
          <a:solidFill>
            <a:srgbClr val="FFFF00"/>
          </a:solidFill>
          <a:ln w="3810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Trigeminal Nerves</a:t>
            </a:r>
          </a:p>
        </p:txBody>
      </p:sp>
      <p:sp>
        <p:nvSpPr>
          <p:cNvPr id="32" name="Text Box 24"/>
          <p:cNvSpPr txBox="1">
            <a:spLocks noChangeArrowheads="1"/>
          </p:cNvSpPr>
          <p:nvPr/>
        </p:nvSpPr>
        <p:spPr bwMode="auto">
          <a:xfrm>
            <a:off x="76200" y="3962400"/>
            <a:ext cx="3048000" cy="400050"/>
          </a:xfrm>
          <a:prstGeom prst="rect">
            <a:avLst/>
          </a:prstGeom>
          <a:gradFill rotWithShape="1">
            <a:gsLst>
              <a:gs pos="0">
                <a:srgbClr val="CC66FF"/>
              </a:gs>
              <a:gs pos="100000">
                <a:srgbClr val="CC66FF">
                  <a:gamma/>
                  <a:shade val="66275"/>
                  <a:invGamma/>
                </a:srgbClr>
              </a:gs>
            </a:gsLst>
            <a:lin ang="2700000" scaled="1"/>
          </a:gradFill>
          <a:ln w="381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Trigeminal Nucleus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Caudalis</a:t>
            </a: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5029200" y="4572000"/>
            <a:ext cx="2057400" cy="381000"/>
          </a:xfrm>
          <a:prstGeom prst="rect">
            <a:avLst/>
          </a:prstGeom>
          <a:solidFill>
            <a:srgbClr val="FFFF00"/>
          </a:solidFill>
          <a:ln w="3810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Trigeminal Nerves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26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49388313" y="130216275"/>
              <a:ext cx="0" cy="0"/>
            </p14:xfrm>
          </p:contentPart>
        </mc:Choice>
        <mc:Fallback xmlns="">
          <p:pic>
            <p:nvPicPr>
              <p:cNvPr id="1026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9388313" y="130216275"/>
                <a:ext cx="0" cy="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6627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1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31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31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31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31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531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31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531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531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531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2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2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531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531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1" dur="500"/>
                                        <p:tgtEl>
                                          <p:spTgt spid="531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4" dur="500"/>
                                        <p:tgtEl>
                                          <p:spTgt spid="531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531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0" dur="500"/>
                                        <p:tgtEl>
                                          <p:spTgt spid="531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6" dur="500"/>
                                        <p:tgtEl>
                                          <p:spTgt spid="531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000"/>
                                        <p:tgtEl>
                                          <p:spTgt spid="2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0"/>
                                        <p:tgtEl>
                                          <p:spTgt spid="2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000"/>
                                        <p:tgtEl>
                                          <p:spTgt spid="2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2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2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1463" grpId="0" animBg="1"/>
      <p:bldP spid="531464" grpId="0" animBg="1"/>
      <p:bldP spid="531465" grpId="0" animBg="1"/>
      <p:bldP spid="531466" grpId="0" animBg="1"/>
      <p:bldP spid="531467" grpId="0" animBg="1"/>
      <p:bldP spid="531468" grpId="0" animBg="1"/>
      <p:bldP spid="531469" grpId="0" animBg="1"/>
      <p:bldP spid="531470" grpId="0" animBg="1"/>
      <p:bldP spid="531471" grpId="0" animBg="1"/>
      <p:bldP spid="531472" grpId="0" animBg="1"/>
      <p:bldP spid="531473" grpId="0" animBg="1"/>
      <p:bldP spid="531474" grpId="0" animBg="1"/>
      <p:bldP spid="531475" grpId="0" animBg="1"/>
      <p:bldP spid="531476" grpId="0" animBg="1"/>
      <p:bldP spid="531477" grpId="0" animBg="1"/>
      <p:bldP spid="531478" grpId="0" animBg="1"/>
      <p:bldP spid="531479" grpId="0" animBg="1"/>
      <p:bldP spid="26" grpId="0" build="p" animBg="1"/>
      <p:bldP spid="26" grpId="1" build="allAtOnce" animBg="1"/>
      <p:bldP spid="27" grpId="0" animBg="1"/>
      <p:bldP spid="27" grpId="1" animBg="1"/>
      <p:bldP spid="28" grpId="0" animBg="1"/>
      <p:bldP spid="29" grpId="0" animBg="1"/>
      <p:bldP spid="30" grpId="0" build="allAtOnce" animBg="1"/>
      <p:bldP spid="31" grpId="0" animBg="1"/>
      <p:bldP spid="32" grpId="0" animBg="1"/>
      <p:bldP spid="33" grpId="0" animBg="1"/>
      <p:bldP spid="33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63" y="1051"/>
            <a:ext cx="9144000" cy="51389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5141030"/>
            <a:ext cx="8967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catheter is placed into the nostril, and advanced to the point of resistance.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8417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" y="545"/>
            <a:ext cx="9144000" cy="54681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5867400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Gently bring the</a:t>
            </a:r>
            <a:r>
              <a:rPr lang="en-US" sz="2400" dirty="0"/>
              <a:t> </a:t>
            </a:r>
            <a:r>
              <a:rPr lang="en-US" sz="2400" dirty="0" smtClean="0"/>
              <a:t>grey hub back towards the purple injection port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0220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060"/>
            <a:ext cx="9144000" cy="586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9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685800"/>
            <a:ext cx="7543800" cy="1189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SphenoCath</a:t>
            </a:r>
            <a:r>
              <a:rPr lang="en-US" sz="14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®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Procedure Pick </a:t>
            </a:r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Sheet (continued)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	</a:t>
            </a:r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Temperature 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Strips - We have been using </a:t>
            </a:r>
            <a:r>
              <a:rPr lang="en-US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Redi</a:t>
            </a:r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-Temp 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strips from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TradeMark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Medical </a:t>
            </a:r>
            <a:endParaRPr lang="en-US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285999"/>
            <a:ext cx="2362200" cy="27730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285999"/>
            <a:ext cx="2415540" cy="6400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672507"/>
            <a:ext cx="3863340" cy="11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63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en-US" sz="3600" dirty="0" smtClean="0"/>
              <a:t>SPG Block - Clinical Autonomic Effects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76400"/>
            <a:ext cx="7467600" cy="4525963"/>
          </a:xfrm>
        </p:spPr>
        <p:txBody>
          <a:bodyPr/>
          <a:lstStyle/>
          <a:p>
            <a:pPr marL="457200" lvl="1" indent="0">
              <a:buNone/>
              <a:defRPr/>
            </a:pPr>
            <a:r>
              <a:rPr lang="en-US" dirty="0" smtClean="0">
                <a:solidFill>
                  <a:srgbClr val="FFFFFF"/>
                </a:solidFill>
              </a:rPr>
              <a:t>Physiologic </a:t>
            </a:r>
            <a:r>
              <a:rPr lang="en-US" dirty="0">
                <a:solidFill>
                  <a:srgbClr val="FFFFFF"/>
                </a:solidFill>
              </a:rPr>
              <a:t>manifestations of “blocking” </a:t>
            </a:r>
            <a:r>
              <a:rPr lang="en-US" dirty="0" smtClean="0">
                <a:solidFill>
                  <a:srgbClr val="FFFFFF"/>
                </a:solidFill>
              </a:rPr>
              <a:t>components </a:t>
            </a:r>
            <a:r>
              <a:rPr lang="en-US" dirty="0">
                <a:solidFill>
                  <a:srgbClr val="FFFFFF"/>
                </a:solidFill>
              </a:rPr>
              <a:t>of </a:t>
            </a:r>
            <a:r>
              <a:rPr lang="en-US" dirty="0" smtClean="0">
                <a:solidFill>
                  <a:srgbClr val="FFFFFF"/>
                </a:solidFill>
              </a:rPr>
              <a:t>cranial autonomic circuit:</a:t>
            </a:r>
          </a:p>
          <a:p>
            <a:pPr lvl="1">
              <a:buFont typeface="Wingdings" panose="05000000000000000000" pitchFamily="2" charset="2"/>
              <a:buChar char="v"/>
              <a:defRPr/>
            </a:pPr>
            <a:endParaRPr lang="en-US" dirty="0">
              <a:solidFill>
                <a:srgbClr val="FFFFFF"/>
              </a:solidFill>
            </a:endParaRP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Cutaneous temperature </a:t>
            </a:r>
            <a:r>
              <a:rPr lang="en-US" dirty="0" smtClean="0">
                <a:solidFill>
                  <a:srgbClr val="FFFFFF"/>
                </a:solidFill>
              </a:rPr>
              <a:t>changes</a:t>
            </a:r>
          </a:p>
          <a:p>
            <a:pPr lvl="2">
              <a:buFont typeface="Wingdings" panose="05000000000000000000" pitchFamily="2" charset="2"/>
              <a:buChar char="v"/>
              <a:defRPr/>
            </a:pPr>
            <a:r>
              <a:rPr lang="en-US" dirty="0" smtClean="0">
                <a:solidFill>
                  <a:srgbClr val="FFFFFF"/>
                </a:solidFill>
              </a:rPr>
              <a:t>Typically </a:t>
            </a:r>
            <a:r>
              <a:rPr lang="en-US" dirty="0" err="1">
                <a:solidFill>
                  <a:srgbClr val="FFFFFF"/>
                </a:solidFill>
              </a:rPr>
              <a:t>ipsilateral</a:t>
            </a:r>
            <a:r>
              <a:rPr lang="en-US" dirty="0">
                <a:solidFill>
                  <a:srgbClr val="FFFFFF"/>
                </a:solidFill>
              </a:rPr>
              <a:t> cheek ↑ </a:t>
            </a:r>
            <a:r>
              <a:rPr lang="en-US" dirty="0" smtClean="0">
                <a:solidFill>
                  <a:srgbClr val="FFFFFF"/>
                </a:solidFill>
              </a:rPr>
              <a:t>3-5° F</a:t>
            </a:r>
          </a:p>
          <a:p>
            <a:pPr lvl="1">
              <a:buFont typeface="Wingdings" panose="05000000000000000000" pitchFamily="2" charset="2"/>
              <a:buChar char="v"/>
              <a:defRPr/>
            </a:pPr>
            <a:endParaRPr lang="en-US" dirty="0" smtClean="0">
              <a:solidFill>
                <a:srgbClr val="FFFFFF"/>
              </a:solidFill>
            </a:endParaRP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lang="en-US" dirty="0" smtClean="0">
                <a:solidFill>
                  <a:srgbClr val="FFFFFF"/>
                </a:solidFill>
              </a:rPr>
              <a:t> Tearing</a:t>
            </a:r>
          </a:p>
          <a:p>
            <a:pPr lvl="2">
              <a:buFont typeface="Wingdings" panose="05000000000000000000" pitchFamily="2" charset="2"/>
              <a:buChar char="v"/>
              <a:defRPr/>
            </a:pPr>
            <a:r>
              <a:rPr lang="en-US" dirty="0" smtClean="0">
                <a:solidFill>
                  <a:srgbClr val="FFFFFF"/>
                </a:solidFill>
              </a:rPr>
              <a:t>Lateral </a:t>
            </a:r>
            <a:r>
              <a:rPr lang="en-US" dirty="0">
                <a:solidFill>
                  <a:srgbClr val="FFFFFF"/>
                </a:solidFill>
              </a:rPr>
              <a:t>canthus of </a:t>
            </a:r>
            <a:r>
              <a:rPr lang="en-US" dirty="0" err="1">
                <a:solidFill>
                  <a:srgbClr val="FFFFFF"/>
                </a:solidFill>
              </a:rPr>
              <a:t>ipsilateral</a:t>
            </a:r>
            <a:r>
              <a:rPr lang="en-US" dirty="0">
                <a:solidFill>
                  <a:srgbClr val="FFFFFF"/>
                </a:solidFill>
              </a:rPr>
              <a:t> eye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	Occurs within </a:t>
            </a:r>
            <a:r>
              <a:rPr lang="en-US" dirty="0" smtClean="0">
                <a:solidFill>
                  <a:srgbClr val="FFFFFF"/>
                </a:solidFill>
              </a:rPr>
              <a:t>seconds</a:t>
            </a:r>
          </a:p>
          <a:p>
            <a:pPr marL="914400" lvl="2" indent="0">
              <a:buNone/>
              <a:defRPr/>
            </a:pPr>
            <a:endParaRPr lang="en-US" dirty="0" smtClean="0">
              <a:solidFill>
                <a:srgbClr val="FFFFFF"/>
              </a:solidFill>
            </a:endParaRP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lang="en-US" dirty="0" smtClean="0">
                <a:solidFill>
                  <a:srgbClr val="FFFFFF"/>
                </a:solidFill>
              </a:rPr>
              <a:t>  </a:t>
            </a:r>
            <a:r>
              <a:rPr lang="en-US" dirty="0">
                <a:solidFill>
                  <a:srgbClr val="FFFFFF"/>
                </a:solidFill>
              </a:rPr>
              <a:t>F</a:t>
            </a:r>
            <a:r>
              <a:rPr lang="en-US" dirty="0" smtClean="0">
                <a:solidFill>
                  <a:srgbClr val="FFFFFF"/>
                </a:solidFill>
              </a:rPr>
              <a:t>acial </a:t>
            </a:r>
            <a:r>
              <a:rPr lang="en-US" dirty="0">
                <a:solidFill>
                  <a:srgbClr val="FFFFFF"/>
                </a:solidFill>
              </a:rPr>
              <a:t>erythema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30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en-US" sz="3600" dirty="0" smtClean="0"/>
              <a:t>SPG Block - Clinical Autonomic Effects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65237"/>
            <a:ext cx="7467600" cy="4525963"/>
          </a:xfrm>
        </p:spPr>
        <p:txBody>
          <a:bodyPr/>
          <a:lstStyle/>
          <a:p>
            <a:pPr>
              <a:defRPr/>
            </a:pPr>
            <a:r>
              <a:rPr lang="en-US" sz="2000" dirty="0" smtClean="0"/>
              <a:t>Cutaneous temperature monitoring at </a:t>
            </a:r>
            <a:r>
              <a:rPr lang="en-US" sz="2000" dirty="0" err="1" smtClean="0"/>
              <a:t>zygoma</a:t>
            </a:r>
            <a:endParaRPr lang="en-US" sz="2000" dirty="0"/>
          </a:p>
          <a:p>
            <a:pPr>
              <a:defRPr/>
            </a:pPr>
            <a:r>
              <a:rPr lang="en-US" sz="2000" dirty="0" smtClean="0"/>
              <a:t>SPG block via intranasal catheter – 63 cases</a:t>
            </a:r>
          </a:p>
          <a:p>
            <a:pPr>
              <a:defRPr/>
            </a:pPr>
            <a:endParaRPr lang="en-US" sz="2000" dirty="0" smtClean="0"/>
          </a:p>
          <a:p>
            <a:pPr marL="0" indent="0">
              <a:buFontTx/>
              <a:buNone/>
              <a:defRPr/>
            </a:pPr>
            <a:r>
              <a:rPr lang="en-US" sz="2000" dirty="0" smtClean="0"/>
              <a:t>Left cheek</a:t>
            </a:r>
          </a:p>
          <a:p>
            <a:pPr lvl="1">
              <a:defRPr/>
            </a:pPr>
            <a:r>
              <a:rPr lang="en-US" sz="2000" dirty="0" smtClean="0"/>
              <a:t>Pre treatment	= 32.6°C</a:t>
            </a:r>
          </a:p>
          <a:p>
            <a:pPr lvl="1">
              <a:defRPr/>
            </a:pPr>
            <a:r>
              <a:rPr lang="en-US" sz="2000" dirty="0" smtClean="0"/>
              <a:t>Post treatment	= 35.4°C</a:t>
            </a:r>
          </a:p>
          <a:p>
            <a:pPr marL="0" lvl="1" indent="0">
              <a:buFontTx/>
              <a:buNone/>
              <a:defRPr/>
            </a:pPr>
            <a:r>
              <a:rPr lang="en-US" sz="2000" dirty="0" smtClean="0"/>
              <a:t>	</a:t>
            </a:r>
            <a:r>
              <a:rPr lang="en-US" sz="2800" dirty="0" smtClean="0">
                <a:solidFill>
                  <a:srgbClr val="FFFF00"/>
                </a:solidFill>
              </a:rPr>
              <a:t>Difference	=   2.8°C</a:t>
            </a:r>
          </a:p>
          <a:p>
            <a:pPr marL="0" lvl="1" indent="0">
              <a:buFontTx/>
              <a:buNone/>
              <a:defRPr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US" sz="2000" dirty="0" smtClean="0"/>
              <a:t>Right cheek</a:t>
            </a:r>
          </a:p>
          <a:p>
            <a:pPr lvl="1">
              <a:defRPr/>
            </a:pPr>
            <a:r>
              <a:rPr lang="en-US" sz="2000" dirty="0" smtClean="0"/>
              <a:t>Pre treatment	= 32.3°C</a:t>
            </a:r>
          </a:p>
          <a:p>
            <a:pPr lvl="1">
              <a:defRPr/>
            </a:pPr>
            <a:r>
              <a:rPr lang="en-US" sz="2000" dirty="0" smtClean="0"/>
              <a:t>Post treatment	= 35.0°C</a:t>
            </a:r>
          </a:p>
          <a:p>
            <a:pPr marL="457200" lvl="1" indent="0">
              <a:buFontTx/>
              <a:buNone/>
              <a:defRPr/>
            </a:pPr>
            <a:r>
              <a:rPr lang="en-US" sz="2000" dirty="0"/>
              <a:t>	</a:t>
            </a:r>
            <a:r>
              <a:rPr lang="en-US" sz="2000" dirty="0" smtClean="0"/>
              <a:t> </a:t>
            </a:r>
            <a:r>
              <a:rPr lang="en-US" sz="2800" dirty="0" smtClean="0">
                <a:solidFill>
                  <a:srgbClr val="FFFF00"/>
                </a:solidFill>
              </a:rPr>
              <a:t>Difference    =   2.7°C</a:t>
            </a:r>
            <a:endParaRPr lang="en-US" sz="1400" dirty="0" smtClean="0"/>
          </a:p>
          <a:p>
            <a:pPr marL="457200" lvl="1" indent="0">
              <a:buFontTx/>
              <a:buNone/>
              <a:defRPr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6402388"/>
            <a:ext cx="26670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0" dirty="0">
                <a:solidFill>
                  <a:schemeClr val="tx1">
                    <a:lumMod val="75000"/>
                  </a:schemeClr>
                </a:solidFill>
              </a:rPr>
              <a:t>Cooper, WM.  </a:t>
            </a:r>
            <a:r>
              <a:rPr lang="en-US" sz="1200" b="0" dirty="0" err="1" smtClean="0">
                <a:solidFill>
                  <a:schemeClr val="tx1">
                    <a:lumMod val="75000"/>
                  </a:schemeClr>
                </a:solidFill>
              </a:rPr>
              <a:t>Etal</a:t>
            </a:r>
            <a:r>
              <a:rPr lang="en-US" sz="1200" b="0" dirty="0" smtClean="0">
                <a:solidFill>
                  <a:schemeClr val="tx1">
                    <a:lumMod val="75000"/>
                  </a:schemeClr>
                </a:solidFill>
              </a:rPr>
              <a:t> U of Michigan </a:t>
            </a:r>
            <a:endParaRPr lang="en-US" sz="1200" b="0" dirty="0">
              <a:solidFill>
                <a:schemeClr val="tx1">
                  <a:lumMod val="75000"/>
                </a:schemeClr>
              </a:solidFill>
            </a:endParaRPr>
          </a:p>
          <a:p>
            <a:pPr>
              <a:defRPr/>
            </a:pP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242815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FFFF00"/>
                </a:solidFill>
              </a:rPr>
              <a:t>Adverse Events from intranasal SPG block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05000" y="1341437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marL="36576" indent="0">
              <a:buFontTx/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Temporary numbness of the </a:t>
            </a:r>
            <a:r>
              <a:rPr lang="en-US" dirty="0" smtClean="0"/>
              <a:t>throat</a:t>
            </a:r>
          </a:p>
          <a:p>
            <a:pPr marL="0" indent="0"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Headache initiation / escalation</a:t>
            </a:r>
          </a:p>
          <a:p>
            <a:pPr marL="0" indent="0"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Temporary dizziness</a:t>
            </a:r>
          </a:p>
          <a:p>
            <a:pPr lvl="1">
              <a:defRPr/>
            </a:pPr>
            <a:r>
              <a:rPr lang="en-US" dirty="0" smtClean="0"/>
              <a:t>Inadvertent </a:t>
            </a:r>
            <a:r>
              <a:rPr lang="en-US" dirty="0" err="1" smtClean="0"/>
              <a:t>injectate</a:t>
            </a:r>
            <a:r>
              <a:rPr lang="en-US" dirty="0" smtClean="0"/>
              <a:t> into the </a:t>
            </a:r>
            <a:r>
              <a:rPr lang="en-US" dirty="0" err="1"/>
              <a:t>e</a:t>
            </a:r>
            <a:r>
              <a:rPr lang="en-US" dirty="0" err="1" smtClean="0"/>
              <a:t>ustacian</a:t>
            </a:r>
            <a:r>
              <a:rPr lang="en-US" dirty="0" smtClean="0"/>
              <a:t> tube </a:t>
            </a:r>
          </a:p>
          <a:p>
            <a:pPr lvl="2">
              <a:defRPr/>
            </a:pPr>
            <a:r>
              <a:rPr lang="en-US" dirty="0" smtClean="0"/>
              <a:t>Do not rotate head when delivering </a:t>
            </a:r>
            <a:r>
              <a:rPr lang="en-US" dirty="0" err="1" smtClean="0"/>
              <a:t>injectate</a:t>
            </a:r>
            <a:endParaRPr lang="en-US" dirty="0" smtClean="0"/>
          </a:p>
          <a:p>
            <a:pPr lvl="2">
              <a:defRPr/>
            </a:pPr>
            <a:r>
              <a:rPr lang="en-US" dirty="0" smtClean="0"/>
              <a:t>Resolves in minutes/hours</a:t>
            </a:r>
          </a:p>
          <a:p>
            <a:pPr lvl="2">
              <a:defRPr/>
            </a:pPr>
            <a:r>
              <a:rPr lang="en-US" dirty="0" smtClean="0"/>
              <a:t>Very rare</a:t>
            </a:r>
          </a:p>
          <a:p>
            <a:pPr lvl="2">
              <a:defRPr/>
            </a:pPr>
            <a:endParaRPr lang="en-US" dirty="0"/>
          </a:p>
          <a:p>
            <a:pPr lvl="1">
              <a:defRPr/>
            </a:pPr>
            <a:r>
              <a:rPr lang="en-US" dirty="0" smtClean="0"/>
              <a:t>Autonomic effects from SPG block</a:t>
            </a:r>
          </a:p>
          <a:p>
            <a:pPr lvl="2">
              <a:defRPr/>
            </a:pPr>
            <a:r>
              <a:rPr lang="en-US" dirty="0" smtClean="0"/>
              <a:t>Typically occurs hours after.</a:t>
            </a:r>
          </a:p>
          <a:p>
            <a:pPr lvl="2">
              <a:defRPr/>
            </a:pPr>
            <a:r>
              <a:rPr lang="en-US" dirty="0" smtClean="0"/>
              <a:t>May &gt;24 hours</a:t>
            </a:r>
          </a:p>
          <a:p>
            <a:pPr lvl="2">
              <a:defRPr/>
            </a:pPr>
            <a:r>
              <a:rPr lang="en-US" dirty="0" smtClean="0"/>
              <a:t>Described as unsteady or spacey</a:t>
            </a:r>
          </a:p>
          <a:p>
            <a:pPr lvl="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80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063" y="533400"/>
            <a:ext cx="7315200" cy="115409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/>
              <a:t>Why use SPGB, or central autonomic/V2 blockade?</a:t>
            </a:r>
            <a:endParaRPr lang="en-US" sz="2800" dirty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838200" y="1447800"/>
            <a:ext cx="7467600" cy="4724400"/>
          </a:xfrm>
        </p:spPr>
        <p:txBody>
          <a:bodyPr>
            <a:normAutofit fontScale="62500" lnSpcReduction="20000"/>
          </a:bodyPr>
          <a:lstStyle/>
          <a:p>
            <a:r>
              <a:rPr lang="en-US" sz="3800" dirty="0" smtClean="0"/>
              <a:t>Literature based indications:</a:t>
            </a:r>
          </a:p>
          <a:p>
            <a:pPr lvl="1"/>
            <a:r>
              <a:rPr lang="en-US" dirty="0" smtClean="0"/>
              <a:t>Chronic and Episodic Migraine</a:t>
            </a:r>
          </a:p>
          <a:p>
            <a:pPr lvl="1"/>
            <a:r>
              <a:rPr lang="en-US" dirty="0" smtClean="0"/>
              <a:t>Trigeminal Neuralgia </a:t>
            </a:r>
          </a:p>
          <a:p>
            <a:pPr lvl="1"/>
            <a:r>
              <a:rPr lang="en-US" dirty="0" smtClean="0"/>
              <a:t>Trigeminal Neuritis (Including root canal pain)</a:t>
            </a:r>
          </a:p>
          <a:p>
            <a:pPr lvl="1"/>
            <a:r>
              <a:rPr lang="en-US" dirty="0" smtClean="0"/>
              <a:t>Cluster Headaches (Other TAC syndromes)</a:t>
            </a:r>
          </a:p>
          <a:p>
            <a:pPr lvl="1"/>
            <a:r>
              <a:rPr lang="en-US" dirty="0" smtClean="0"/>
              <a:t>*Medication overuse headache</a:t>
            </a:r>
          </a:p>
          <a:p>
            <a:pPr lvl="1"/>
            <a:r>
              <a:rPr lang="en-US" dirty="0" smtClean="0"/>
              <a:t>Post concussive headaches /sports medicine-delayed impact</a:t>
            </a:r>
          </a:p>
          <a:p>
            <a:pPr lvl="1"/>
            <a:r>
              <a:rPr lang="en-US" dirty="0" smtClean="0"/>
              <a:t>Pregnancy (Migraine)</a:t>
            </a:r>
          </a:p>
          <a:p>
            <a:pPr lvl="1"/>
            <a:r>
              <a:rPr lang="en-US" dirty="0" smtClean="0"/>
              <a:t>Post Dural puncture</a:t>
            </a:r>
          </a:p>
          <a:p>
            <a:pPr lvl="1"/>
            <a:r>
              <a:rPr lang="en-US" dirty="0" smtClean="0"/>
              <a:t>MS</a:t>
            </a:r>
          </a:p>
          <a:p>
            <a:pPr lvl="1"/>
            <a:r>
              <a:rPr lang="en-US" dirty="0" smtClean="0"/>
              <a:t>Chiari  </a:t>
            </a:r>
          </a:p>
          <a:p>
            <a:pPr lvl="1"/>
            <a:r>
              <a:rPr lang="en-US" dirty="0" smtClean="0"/>
              <a:t>others</a:t>
            </a:r>
          </a:p>
          <a:p>
            <a:pPr lvl="1"/>
            <a:endParaRPr lang="en-US" sz="1600" dirty="0" smtClean="0"/>
          </a:p>
          <a:p>
            <a:pPr lvl="1">
              <a:buFont typeface="Wingdings 2" charset="2"/>
              <a:buNone/>
            </a:pPr>
            <a:endParaRPr lang="en-US" sz="1600" dirty="0" smtClean="0"/>
          </a:p>
          <a:p>
            <a:pPr lvl="1">
              <a:buFont typeface="Wingdings 2" charset="2"/>
              <a:buNone/>
            </a:pPr>
            <a:endParaRPr lang="en-US" sz="1600" dirty="0"/>
          </a:p>
          <a:p>
            <a:pPr lvl="1">
              <a:buFont typeface="Wingdings 2" charset="2"/>
              <a:buNone/>
            </a:pPr>
            <a:r>
              <a:rPr lang="en-US" sz="1600" dirty="0" smtClean="0"/>
              <a:t>Cohen, S, et al.  A new interest in an old remedy for headache and backache for our obstetric patients: a </a:t>
            </a:r>
            <a:r>
              <a:rPr lang="en-US" sz="1600" dirty="0" err="1" smtClean="0"/>
              <a:t>sphenopalatine</a:t>
            </a:r>
            <a:r>
              <a:rPr lang="en-US" sz="1600" dirty="0" smtClean="0"/>
              <a:t> ganglion block.  </a:t>
            </a:r>
            <a:r>
              <a:rPr lang="en-US" sz="1600" dirty="0" err="1" smtClean="0"/>
              <a:t>Anaesthesia</a:t>
            </a:r>
            <a:r>
              <a:rPr lang="en-US" sz="1600" dirty="0" smtClean="0"/>
              <a:t>, 2000, 56, 606-07, http://onlinelibrary.wiley.com/doi/10.1111/j.1365-2044.2001.2094-34.x/full. </a:t>
            </a:r>
          </a:p>
          <a:p>
            <a:pPr lvl="1">
              <a:buFont typeface="Wingdings 2" charset="2"/>
              <a:buNone/>
            </a:pPr>
            <a:r>
              <a:rPr lang="en-US" sz="1600" dirty="0" err="1" smtClean="0"/>
              <a:t>Quevedo</a:t>
            </a:r>
            <a:r>
              <a:rPr lang="en-US" sz="1600" dirty="0" smtClean="0"/>
              <a:t>, JP, et al.  Complex Regional Pain Syndrome Involving the Lower Extremity: A Report of 2 cases of Sphenopalatine Block as a Treatment Option.  Arch </a:t>
            </a:r>
            <a:r>
              <a:rPr lang="en-US" sz="1600" dirty="0" err="1" smtClean="0"/>
              <a:t>Phys</a:t>
            </a:r>
            <a:r>
              <a:rPr lang="en-US" sz="1600" dirty="0" smtClean="0"/>
              <a:t> Med </a:t>
            </a:r>
            <a:r>
              <a:rPr lang="en-US" sz="1600" dirty="0" err="1" smtClean="0"/>
              <a:t>Rehabil</a:t>
            </a:r>
            <a:r>
              <a:rPr lang="en-US" sz="1600" dirty="0" smtClean="0"/>
              <a:t>. 2005 Feb; 86(2): 335-37, http://www.ncbi.nlm.nih.gov/pubmed/15706564. </a:t>
            </a:r>
          </a:p>
          <a:p>
            <a:pPr lvl="1">
              <a:buFont typeface="Wingdings 2" charset="2"/>
              <a:buNone/>
            </a:pPr>
            <a:r>
              <a:rPr lang="en-US" sz="1600" dirty="0" smtClean="0"/>
              <a:t>Cohen, S, et al.  Sphenopalatine ganglion block for </a:t>
            </a:r>
            <a:r>
              <a:rPr lang="en-US" sz="1600" dirty="0" err="1" smtClean="0"/>
              <a:t>postdural</a:t>
            </a:r>
            <a:r>
              <a:rPr lang="en-US" sz="1600" dirty="0" smtClean="0"/>
              <a:t> puncture headache.  </a:t>
            </a:r>
            <a:r>
              <a:rPr lang="en-US" sz="1600" dirty="0" err="1" smtClean="0"/>
              <a:t>Anaesthesia</a:t>
            </a:r>
            <a:r>
              <a:rPr lang="en-US" sz="1600" dirty="0" smtClean="0"/>
              <a:t>, 2009, 64, 574.</a:t>
            </a:r>
          </a:p>
          <a:p>
            <a:pPr lvl="1"/>
            <a:endParaRPr lang="en-US" sz="1600" dirty="0" smtClean="0"/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526" y="57150"/>
            <a:ext cx="2063474" cy="64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8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" y="1798637"/>
            <a:ext cx="4038600" cy="4525963"/>
          </a:xfrm>
        </p:spPr>
        <p:txBody>
          <a:bodyPr/>
          <a:lstStyle/>
          <a:p>
            <a:r>
              <a:rPr lang="en-US" sz="2400" dirty="0" smtClean="0"/>
              <a:t>The </a:t>
            </a:r>
            <a:r>
              <a:rPr lang="en-US" sz="2400" dirty="0" err="1" smtClean="0"/>
              <a:t>Sphenopalatine</a:t>
            </a:r>
            <a:r>
              <a:rPr lang="en-US" sz="2400" dirty="0" smtClean="0"/>
              <a:t> Ganglia play a vital role in headache</a:t>
            </a:r>
          </a:p>
          <a:p>
            <a:pPr lvl="1"/>
            <a:r>
              <a:rPr lang="en-US" sz="2000" dirty="0" smtClean="0"/>
              <a:t>Trigeminal nociception</a:t>
            </a:r>
          </a:p>
          <a:p>
            <a:pPr lvl="1"/>
            <a:r>
              <a:rPr lang="en-US" sz="2000" dirty="0" smtClean="0"/>
              <a:t>Parasympathetic pathway</a:t>
            </a:r>
          </a:p>
          <a:p>
            <a:pPr lvl="1"/>
            <a:r>
              <a:rPr lang="en-US" sz="2000" dirty="0" smtClean="0"/>
              <a:t>Sympathetic pathway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Intranasal </a:t>
            </a:r>
            <a:r>
              <a:rPr lang="en-US" sz="2400" dirty="0" err="1" smtClean="0"/>
              <a:t>anesthestic</a:t>
            </a:r>
            <a:r>
              <a:rPr lang="en-US" sz="2400" dirty="0" smtClean="0"/>
              <a:t> blockade may be an effective option for those with headache or facial pain</a:t>
            </a:r>
            <a:endParaRPr lang="en-US" sz="2400" dirty="0"/>
          </a:p>
        </p:txBody>
      </p:sp>
      <p:pic>
        <p:nvPicPr>
          <p:cNvPr id="6" name="Picture 2" descr="bg-slid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0"/>
          <a:stretch/>
        </p:blipFill>
        <p:spPr bwMode="auto">
          <a:xfrm>
            <a:off x="4727941" y="3505200"/>
            <a:ext cx="5467781" cy="3352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35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9065"/>
            <a:ext cx="74676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Pterygopalatine</a:t>
            </a:r>
            <a:r>
              <a:rPr lang="en-US" dirty="0"/>
              <a:t> </a:t>
            </a:r>
            <a:r>
              <a:rPr lang="en-US" dirty="0" smtClean="0"/>
              <a:t>Fossa Anatomy</a:t>
            </a:r>
            <a:endParaRPr lang="en-US" dirty="0"/>
          </a:p>
        </p:txBody>
      </p:sp>
      <p:pic>
        <p:nvPicPr>
          <p:cNvPr id="1026" name="Picture 2" descr="http://www.hilaryshepherd.com/rantsnraves/wp-content/uploads/2008/01/human_skull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2" b="96743" l="10000" r="96667">
                        <a14:backgroundMark x1="8667" y1="48860" x2="12667" y2="58958"/>
                        <a14:backgroundMark x1="13333" y1="58958" x2="23333" y2="68404"/>
                        <a14:backgroundMark x1="23333" y1="68404" x2="36333" y2="74267"/>
                        <a14:backgroundMark x1="35667" y1="73616" x2="41667" y2="72964"/>
                        <a14:backgroundMark x1="40667" y1="72638" x2="42000" y2="69055"/>
                        <a14:backgroundMark x1="42000" y1="69055" x2="45000" y2="67101"/>
                        <a14:backgroundMark x1="45000" y1="67101" x2="50000" y2="71987"/>
                        <a14:backgroundMark x1="50000" y1="71987" x2="55000" y2="87296"/>
                        <a14:backgroundMark x1="55000" y1="87296" x2="58000" y2="91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0"/>
            <a:ext cx="5934843" cy="567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9826" y="2936064"/>
            <a:ext cx="4457700" cy="3299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Flowchart: Merge 2"/>
          <p:cNvSpPr/>
          <p:nvPr/>
        </p:nvSpPr>
        <p:spPr bwMode="auto">
          <a:xfrm>
            <a:off x="4191000" y="4267200"/>
            <a:ext cx="685800" cy="1219200"/>
          </a:xfrm>
          <a:prstGeom prst="flowChartMerge">
            <a:avLst/>
          </a:prstGeom>
          <a:solidFill>
            <a:srgbClr val="FF0000">
              <a:alpha val="50196"/>
            </a:srgbClr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085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14687 -0.02338 L -0.04479 3.7037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115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Trigeminal Nucleas Caudalis</a:t>
            </a:r>
          </a:p>
        </p:txBody>
      </p:sp>
      <p:pic>
        <p:nvPicPr>
          <p:cNvPr id="15363" name="Picture 3" descr="TNC v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7543800" cy="388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/>
          <p:cNvSpPr>
            <a:spLocks/>
          </p:cNvSpPr>
          <p:nvPr/>
        </p:nvSpPr>
        <p:spPr bwMode="auto">
          <a:xfrm>
            <a:off x="1828800" y="2667000"/>
            <a:ext cx="2971800" cy="2667000"/>
          </a:xfrm>
          <a:custGeom>
            <a:avLst/>
            <a:gdLst>
              <a:gd name="T0" fmla="*/ 113636 w 5774634"/>
              <a:gd name="T1" fmla="*/ 177269 h 5118652"/>
              <a:gd name="T2" fmla="*/ 117122 w 5774634"/>
              <a:gd name="T3" fmla="*/ 186059 h 5118652"/>
              <a:gd name="T4" fmla="*/ 122699 w 5774634"/>
              <a:gd name="T5" fmla="*/ 184594 h 5118652"/>
              <a:gd name="T6" fmla="*/ 132998 w 5774634"/>
              <a:gd name="T7" fmla="*/ 184417 h 5118652"/>
              <a:gd name="T8" fmla="*/ 130946 w 5774634"/>
              <a:gd name="T9" fmla="*/ 174102 h 5118652"/>
              <a:gd name="T10" fmla="*/ 184168 w 5774634"/>
              <a:gd name="T11" fmla="*/ 152741 h 5118652"/>
              <a:gd name="T12" fmla="*/ 163831 w 5774634"/>
              <a:gd name="T13" fmla="*/ 165549 h 5118652"/>
              <a:gd name="T14" fmla="*/ 134551 w 5774634"/>
              <a:gd name="T15" fmla="*/ 234406 h 5118652"/>
              <a:gd name="T16" fmla="*/ 191717 w 5774634"/>
              <a:gd name="T17" fmla="*/ 158719 h 5118652"/>
              <a:gd name="T18" fmla="*/ 214723 w 5774634"/>
              <a:gd name="T19" fmla="*/ 155294 h 5118652"/>
              <a:gd name="T20" fmla="*/ 253764 w 5774634"/>
              <a:gd name="T21" fmla="*/ 182397 h 5118652"/>
              <a:gd name="T22" fmla="*/ 283742 w 5774634"/>
              <a:gd name="T23" fmla="*/ 342818 h 5118652"/>
              <a:gd name="T24" fmla="*/ 313719 w 5774634"/>
              <a:gd name="T25" fmla="*/ 347946 h 5118652"/>
              <a:gd name="T26" fmla="*/ 344394 w 5774634"/>
              <a:gd name="T27" fmla="*/ 332563 h 5118652"/>
              <a:gd name="T28" fmla="*/ 346485 w 5774634"/>
              <a:gd name="T29" fmla="*/ 303995 h 5118652"/>
              <a:gd name="T30" fmla="*/ 314416 w 5774634"/>
              <a:gd name="T31" fmla="*/ 338423 h 5118652"/>
              <a:gd name="T32" fmla="*/ 303262 w 5774634"/>
              <a:gd name="T33" fmla="*/ 298134 h 5118652"/>
              <a:gd name="T34" fmla="*/ 352063 w 5774634"/>
              <a:gd name="T35" fmla="*/ 279822 h 5118652"/>
              <a:gd name="T36" fmla="*/ 387618 w 5774634"/>
              <a:gd name="T37" fmla="*/ 210233 h 5118652"/>
              <a:gd name="T38" fmla="*/ 393195 w 5774634"/>
              <a:gd name="T39" fmla="*/ 161886 h 5118652"/>
              <a:gd name="T40" fmla="*/ 395286 w 5774634"/>
              <a:gd name="T41" fmla="*/ 138446 h 5118652"/>
              <a:gd name="T42" fmla="*/ 379949 w 5774634"/>
              <a:gd name="T43" fmla="*/ 112808 h 5118652"/>
              <a:gd name="T44" fmla="*/ 369492 w 5774634"/>
              <a:gd name="T45" fmla="*/ 205837 h 5118652"/>
              <a:gd name="T46" fmla="*/ 332543 w 5774634"/>
              <a:gd name="T47" fmla="*/ 289344 h 5118652"/>
              <a:gd name="T48" fmla="*/ 287925 w 5774634"/>
              <a:gd name="T49" fmla="*/ 276892 h 5118652"/>
              <a:gd name="T50" fmla="*/ 273982 w 5774634"/>
              <a:gd name="T51" fmla="*/ 196315 h 5118652"/>
              <a:gd name="T52" fmla="*/ 260736 w 5774634"/>
              <a:gd name="T53" fmla="*/ 150166 h 5118652"/>
              <a:gd name="T54" fmla="*/ 225878 w 5774634"/>
              <a:gd name="T55" fmla="*/ 147968 h 5118652"/>
              <a:gd name="T56" fmla="*/ 200084 w 5774634"/>
              <a:gd name="T57" fmla="*/ 128923 h 5118652"/>
              <a:gd name="T58" fmla="*/ 164528 w 5774634"/>
              <a:gd name="T59" fmla="*/ 125993 h 5118652"/>
              <a:gd name="T60" fmla="*/ 122699 w 5774634"/>
              <a:gd name="T61" fmla="*/ 115005 h 5118652"/>
              <a:gd name="T62" fmla="*/ 59258 w 5774634"/>
              <a:gd name="T63" fmla="*/ 106215 h 5118652"/>
              <a:gd name="T64" fmla="*/ 17429 w 5774634"/>
              <a:gd name="T65" fmla="*/ 95960 h 5118652"/>
              <a:gd name="T66" fmla="*/ 27189 w 5774634"/>
              <a:gd name="T67" fmla="*/ 67392 h 5118652"/>
              <a:gd name="T68" fmla="*/ 9760 w 5774634"/>
              <a:gd name="T69" fmla="*/ 84239 h 5118652"/>
              <a:gd name="T70" fmla="*/ 7669 w 5774634"/>
              <a:gd name="T71" fmla="*/ 86437 h 5118652"/>
              <a:gd name="T72" fmla="*/ 26492 w 5774634"/>
              <a:gd name="T73" fmla="*/ 42486 h 5118652"/>
              <a:gd name="T74" fmla="*/ 0 w 5774634"/>
              <a:gd name="T75" fmla="*/ 92297 h 5118652"/>
              <a:gd name="T76" fmla="*/ 37646 w 5774634"/>
              <a:gd name="T77" fmla="*/ 111343 h 5118652"/>
              <a:gd name="T78" fmla="*/ 23006 w 5774634"/>
              <a:gd name="T79" fmla="*/ 119401 h 5118652"/>
              <a:gd name="T80" fmla="*/ 1395 w 5774634"/>
              <a:gd name="T81" fmla="*/ 139178 h 5118652"/>
              <a:gd name="T82" fmla="*/ 34161 w 5774634"/>
              <a:gd name="T83" fmla="*/ 123063 h 5118652"/>
              <a:gd name="T84" fmla="*/ 15338 w 5774634"/>
              <a:gd name="T85" fmla="*/ 145038 h 5118652"/>
              <a:gd name="T86" fmla="*/ 32069 w 5774634"/>
              <a:gd name="T87" fmla="*/ 130388 h 5118652"/>
              <a:gd name="T88" fmla="*/ 87144 w 5774634"/>
              <a:gd name="T89" fmla="*/ 121598 h 5118652"/>
              <a:gd name="T90" fmla="*/ 151282 w 5774634"/>
              <a:gd name="T91" fmla="*/ 131853 h 5118652"/>
              <a:gd name="T92" fmla="*/ 149888 w 5774634"/>
              <a:gd name="T93" fmla="*/ 142108 h 5118652"/>
              <a:gd name="T94" fmla="*/ 128277 w 5774634"/>
              <a:gd name="T95" fmla="*/ 148701 h 5118652"/>
              <a:gd name="T96" fmla="*/ 128973 w 5774634"/>
              <a:gd name="T97" fmla="*/ 129656 h 5118652"/>
              <a:gd name="T98" fmla="*/ 156860 w 5774634"/>
              <a:gd name="T99" fmla="*/ 83507 h 5118652"/>
              <a:gd name="T100" fmla="*/ 211238 w 5774634"/>
              <a:gd name="T101" fmla="*/ 47613 h 5118652"/>
              <a:gd name="T102" fmla="*/ 210540 w 5774634"/>
              <a:gd name="T103" fmla="*/ 43951 h 5118652"/>
              <a:gd name="T104" fmla="*/ 197992 w 5774634"/>
              <a:gd name="T105" fmla="*/ 30033 h 5118652"/>
              <a:gd name="T106" fmla="*/ 250278 w 5774634"/>
              <a:gd name="T107" fmla="*/ 12453 h 5118652"/>
              <a:gd name="T108" fmla="*/ 194506 w 5774634"/>
              <a:gd name="T109" fmla="*/ 25638 h 5118652"/>
              <a:gd name="T110" fmla="*/ 154768 w 5774634"/>
              <a:gd name="T111" fmla="*/ 71054 h 5118652"/>
              <a:gd name="T112" fmla="*/ 143614 w 5774634"/>
              <a:gd name="T113" fmla="*/ 59334 h 5118652"/>
              <a:gd name="T114" fmla="*/ 133156 w 5774634"/>
              <a:gd name="T115" fmla="*/ 6593 h 5118652"/>
              <a:gd name="T116" fmla="*/ 127579 w 5774634"/>
              <a:gd name="T117" fmla="*/ 5128 h 5118652"/>
              <a:gd name="T118" fmla="*/ 140128 w 5774634"/>
              <a:gd name="T119" fmla="*/ 41021 h 5118652"/>
              <a:gd name="T120" fmla="*/ 132460 w 5774634"/>
              <a:gd name="T121" fmla="*/ 86437 h 5118652"/>
              <a:gd name="T122" fmla="*/ 122699 w 5774634"/>
              <a:gd name="T123" fmla="*/ 145038 h 5118652"/>
              <a:gd name="T124" fmla="*/ 119214 w 5774634"/>
              <a:gd name="T125" fmla="*/ 163351 h 511865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774634" h="5118652">
                <a:moveTo>
                  <a:pt x="1649895" y="2325756"/>
                </a:moveTo>
                <a:lnTo>
                  <a:pt x="1649895" y="2325756"/>
                </a:lnTo>
                <a:cubicBezTo>
                  <a:pt x="1639956" y="2352260"/>
                  <a:pt x="1629751" y="2378667"/>
                  <a:pt x="1620078" y="2405269"/>
                </a:cubicBezTo>
                <a:cubicBezTo>
                  <a:pt x="1616498" y="2415115"/>
                  <a:pt x="1610139" y="2424610"/>
                  <a:pt x="1610139" y="2435087"/>
                </a:cubicBezTo>
                <a:cubicBezTo>
                  <a:pt x="1610139" y="2467717"/>
                  <a:pt x="1611167" y="2497326"/>
                  <a:pt x="1639956" y="2514600"/>
                </a:cubicBezTo>
                <a:cubicBezTo>
                  <a:pt x="1648940" y="2519990"/>
                  <a:pt x="1659835" y="2521226"/>
                  <a:pt x="1669774" y="2524539"/>
                </a:cubicBezTo>
                <a:cubicBezTo>
                  <a:pt x="1679713" y="2531165"/>
                  <a:pt x="1687766" y="2542728"/>
                  <a:pt x="1699591" y="2544417"/>
                </a:cubicBezTo>
                <a:cubicBezTo>
                  <a:pt x="1713114" y="2546349"/>
                  <a:pt x="1728680" y="2543011"/>
                  <a:pt x="1739347" y="2534478"/>
                </a:cubicBezTo>
                <a:cubicBezTo>
                  <a:pt x="1747528" y="2527933"/>
                  <a:pt x="1721786" y="2505061"/>
                  <a:pt x="1749287" y="2504660"/>
                </a:cubicBezTo>
                <a:cubicBezTo>
                  <a:pt x="1776788" y="2504259"/>
                  <a:pt x="1896074" y="2522801"/>
                  <a:pt x="1904356" y="2532071"/>
                </a:cubicBezTo>
                <a:cubicBezTo>
                  <a:pt x="1912639" y="2541341"/>
                  <a:pt x="1789043" y="2563595"/>
                  <a:pt x="1798982" y="2560282"/>
                </a:cubicBezTo>
                <a:cubicBezTo>
                  <a:pt x="1805608" y="2553656"/>
                  <a:pt x="1894460" y="2541341"/>
                  <a:pt x="1896116" y="2502253"/>
                </a:cubicBezTo>
                <a:cubicBezTo>
                  <a:pt x="1897773" y="2463165"/>
                  <a:pt x="1823453" y="2361798"/>
                  <a:pt x="1808921" y="2325756"/>
                </a:cubicBezTo>
                <a:cubicBezTo>
                  <a:pt x="1794389" y="2289714"/>
                  <a:pt x="1808921" y="2299252"/>
                  <a:pt x="1808921" y="2286000"/>
                </a:cubicBezTo>
                <a:lnTo>
                  <a:pt x="1866862" y="2362301"/>
                </a:lnTo>
                <a:lnTo>
                  <a:pt x="2125844" y="2134507"/>
                </a:lnTo>
                <a:lnTo>
                  <a:pt x="2405270" y="2025174"/>
                </a:lnTo>
                <a:lnTo>
                  <a:pt x="2625626" y="2072463"/>
                </a:lnTo>
                <a:lnTo>
                  <a:pt x="2683565" y="2027582"/>
                </a:lnTo>
                <a:lnTo>
                  <a:pt x="2484782" y="2136913"/>
                </a:lnTo>
                <a:lnTo>
                  <a:pt x="2335695" y="2246243"/>
                </a:lnTo>
                <a:lnTo>
                  <a:pt x="2117034" y="2524539"/>
                </a:lnTo>
                <a:lnTo>
                  <a:pt x="1958008" y="2872408"/>
                </a:lnTo>
                <a:lnTo>
                  <a:pt x="1918252" y="3180521"/>
                </a:lnTo>
                <a:lnTo>
                  <a:pt x="2144591" y="2782153"/>
                </a:lnTo>
                <a:lnTo>
                  <a:pt x="2344504" y="2451756"/>
                </a:lnTo>
                <a:lnTo>
                  <a:pt x="2733261" y="2153582"/>
                </a:lnTo>
                <a:lnTo>
                  <a:pt x="2792895" y="2136913"/>
                </a:lnTo>
                <a:lnTo>
                  <a:pt x="2912165" y="2136913"/>
                </a:lnTo>
                <a:lnTo>
                  <a:pt x="3061252" y="2107095"/>
                </a:lnTo>
                <a:lnTo>
                  <a:pt x="3140765" y="2117034"/>
                </a:lnTo>
                <a:lnTo>
                  <a:pt x="3488634" y="2315817"/>
                </a:lnTo>
                <a:lnTo>
                  <a:pt x="3617843" y="2474843"/>
                </a:lnTo>
                <a:lnTo>
                  <a:pt x="3796747" y="2852530"/>
                </a:lnTo>
                <a:lnTo>
                  <a:pt x="3856382" y="3190460"/>
                </a:lnTo>
                <a:lnTo>
                  <a:pt x="4045226" y="4651513"/>
                </a:lnTo>
                <a:lnTo>
                  <a:pt x="4174434" y="5118652"/>
                </a:lnTo>
                <a:lnTo>
                  <a:pt x="4184374" y="4601817"/>
                </a:lnTo>
                <a:lnTo>
                  <a:pt x="4472608" y="4721087"/>
                </a:lnTo>
                <a:lnTo>
                  <a:pt x="4601817" y="4721087"/>
                </a:lnTo>
                <a:lnTo>
                  <a:pt x="4830417" y="4631634"/>
                </a:lnTo>
                <a:lnTo>
                  <a:pt x="4909930" y="4512365"/>
                </a:lnTo>
                <a:lnTo>
                  <a:pt x="5118652" y="3677478"/>
                </a:lnTo>
                <a:lnTo>
                  <a:pt x="4969565" y="3876260"/>
                </a:lnTo>
                <a:lnTo>
                  <a:pt x="4939747" y="4124739"/>
                </a:lnTo>
                <a:lnTo>
                  <a:pt x="4830417" y="4432852"/>
                </a:lnTo>
                <a:lnTo>
                  <a:pt x="4641574" y="4621695"/>
                </a:lnTo>
                <a:lnTo>
                  <a:pt x="4482547" y="4591878"/>
                </a:lnTo>
                <a:lnTo>
                  <a:pt x="4134678" y="4432852"/>
                </a:lnTo>
                <a:lnTo>
                  <a:pt x="4084982" y="3896139"/>
                </a:lnTo>
                <a:lnTo>
                  <a:pt x="4323521" y="4045226"/>
                </a:lnTo>
                <a:lnTo>
                  <a:pt x="4542182" y="4084982"/>
                </a:lnTo>
                <a:lnTo>
                  <a:pt x="4890052" y="3985591"/>
                </a:lnTo>
                <a:lnTo>
                  <a:pt x="5019261" y="3796747"/>
                </a:lnTo>
                <a:lnTo>
                  <a:pt x="5138530" y="3697356"/>
                </a:lnTo>
                <a:lnTo>
                  <a:pt x="5267739" y="3240156"/>
                </a:lnTo>
                <a:lnTo>
                  <a:pt x="5526156" y="2852530"/>
                </a:lnTo>
                <a:lnTo>
                  <a:pt x="5635487" y="2653747"/>
                </a:lnTo>
                <a:lnTo>
                  <a:pt x="5287617" y="3051313"/>
                </a:lnTo>
                <a:lnTo>
                  <a:pt x="5605669" y="2196547"/>
                </a:lnTo>
                <a:lnTo>
                  <a:pt x="5774634" y="1530626"/>
                </a:lnTo>
                <a:lnTo>
                  <a:pt x="5764695" y="1242391"/>
                </a:lnTo>
                <a:lnTo>
                  <a:pt x="5635487" y="1878495"/>
                </a:lnTo>
                <a:lnTo>
                  <a:pt x="5446643" y="1311965"/>
                </a:lnTo>
                <a:lnTo>
                  <a:pt x="5287617" y="1063487"/>
                </a:lnTo>
                <a:lnTo>
                  <a:pt x="5416826" y="1530626"/>
                </a:lnTo>
                <a:lnTo>
                  <a:pt x="5506278" y="1709530"/>
                </a:lnTo>
                <a:lnTo>
                  <a:pt x="5546034" y="1958008"/>
                </a:lnTo>
                <a:lnTo>
                  <a:pt x="5267739" y="2792895"/>
                </a:lnTo>
                <a:lnTo>
                  <a:pt x="5039139" y="3448878"/>
                </a:lnTo>
                <a:lnTo>
                  <a:pt x="4880113" y="3796747"/>
                </a:lnTo>
                <a:lnTo>
                  <a:pt x="4740965" y="3925956"/>
                </a:lnTo>
                <a:lnTo>
                  <a:pt x="4512365" y="3945834"/>
                </a:lnTo>
                <a:lnTo>
                  <a:pt x="4204252" y="3846443"/>
                </a:lnTo>
                <a:lnTo>
                  <a:pt x="4104861" y="3756991"/>
                </a:lnTo>
                <a:lnTo>
                  <a:pt x="4045226" y="3667539"/>
                </a:lnTo>
                <a:lnTo>
                  <a:pt x="3965713" y="2832652"/>
                </a:lnTo>
                <a:lnTo>
                  <a:pt x="3906078" y="2663687"/>
                </a:lnTo>
                <a:lnTo>
                  <a:pt x="3846443" y="2405269"/>
                </a:lnTo>
                <a:lnTo>
                  <a:pt x="3796747" y="2097156"/>
                </a:lnTo>
                <a:lnTo>
                  <a:pt x="3717234" y="2037521"/>
                </a:lnTo>
                <a:lnTo>
                  <a:pt x="3617843" y="2037521"/>
                </a:lnTo>
                <a:lnTo>
                  <a:pt x="3458817" y="2047460"/>
                </a:lnTo>
                <a:lnTo>
                  <a:pt x="3220278" y="2007704"/>
                </a:lnTo>
                <a:lnTo>
                  <a:pt x="2991678" y="1838739"/>
                </a:lnTo>
                <a:lnTo>
                  <a:pt x="2932043" y="1779104"/>
                </a:lnTo>
                <a:lnTo>
                  <a:pt x="2852530" y="1749287"/>
                </a:lnTo>
                <a:lnTo>
                  <a:pt x="2763078" y="1769165"/>
                </a:lnTo>
                <a:lnTo>
                  <a:pt x="2663687" y="1769165"/>
                </a:lnTo>
                <a:lnTo>
                  <a:pt x="2345634" y="1709530"/>
                </a:lnTo>
                <a:lnTo>
                  <a:pt x="2226365" y="1709530"/>
                </a:lnTo>
                <a:lnTo>
                  <a:pt x="1888434" y="1630017"/>
                </a:lnTo>
                <a:lnTo>
                  <a:pt x="1749287" y="1560443"/>
                </a:lnTo>
                <a:lnTo>
                  <a:pt x="1431234" y="1540565"/>
                </a:lnTo>
                <a:lnTo>
                  <a:pt x="1242391" y="1540565"/>
                </a:lnTo>
                <a:lnTo>
                  <a:pt x="844826" y="1441174"/>
                </a:lnTo>
                <a:lnTo>
                  <a:pt x="616226" y="1401417"/>
                </a:lnTo>
                <a:lnTo>
                  <a:pt x="337930" y="1371600"/>
                </a:lnTo>
                <a:lnTo>
                  <a:pt x="248478" y="1302026"/>
                </a:lnTo>
                <a:lnTo>
                  <a:pt x="218661" y="1182756"/>
                </a:lnTo>
                <a:lnTo>
                  <a:pt x="258417" y="1063487"/>
                </a:lnTo>
                <a:lnTo>
                  <a:pt x="387626" y="914400"/>
                </a:lnTo>
                <a:lnTo>
                  <a:pt x="457200" y="824947"/>
                </a:lnTo>
                <a:lnTo>
                  <a:pt x="178904" y="1053547"/>
                </a:lnTo>
                <a:lnTo>
                  <a:pt x="139147" y="1143000"/>
                </a:lnTo>
                <a:lnTo>
                  <a:pt x="139147" y="1242391"/>
                </a:lnTo>
                <a:lnTo>
                  <a:pt x="109330" y="1242391"/>
                </a:lnTo>
                <a:lnTo>
                  <a:pt x="109330" y="1172817"/>
                </a:lnTo>
                <a:lnTo>
                  <a:pt x="188843" y="983974"/>
                </a:lnTo>
                <a:lnTo>
                  <a:pt x="298174" y="755374"/>
                </a:lnTo>
                <a:lnTo>
                  <a:pt x="377687" y="576469"/>
                </a:lnTo>
                <a:lnTo>
                  <a:pt x="159026" y="834887"/>
                </a:lnTo>
                <a:lnTo>
                  <a:pt x="39756" y="1103243"/>
                </a:lnTo>
                <a:lnTo>
                  <a:pt x="0" y="1252330"/>
                </a:lnTo>
                <a:lnTo>
                  <a:pt x="49695" y="1391478"/>
                </a:lnTo>
                <a:lnTo>
                  <a:pt x="258417" y="1470991"/>
                </a:lnTo>
                <a:lnTo>
                  <a:pt x="536713" y="1510747"/>
                </a:lnTo>
                <a:lnTo>
                  <a:pt x="815008" y="1550504"/>
                </a:lnTo>
                <a:lnTo>
                  <a:pt x="526774" y="1580321"/>
                </a:lnTo>
                <a:lnTo>
                  <a:pt x="327991" y="1620078"/>
                </a:lnTo>
                <a:lnTo>
                  <a:pt x="149087" y="1699591"/>
                </a:lnTo>
                <a:lnTo>
                  <a:pt x="89452" y="1798982"/>
                </a:lnTo>
                <a:lnTo>
                  <a:pt x="19878" y="1888434"/>
                </a:lnTo>
                <a:lnTo>
                  <a:pt x="248478" y="1709530"/>
                </a:lnTo>
                <a:lnTo>
                  <a:pt x="397565" y="1669774"/>
                </a:lnTo>
                <a:lnTo>
                  <a:pt x="487017" y="1669774"/>
                </a:lnTo>
                <a:lnTo>
                  <a:pt x="357808" y="1749287"/>
                </a:lnTo>
                <a:lnTo>
                  <a:pt x="258417" y="1848678"/>
                </a:lnTo>
                <a:lnTo>
                  <a:pt x="218661" y="1967947"/>
                </a:lnTo>
                <a:lnTo>
                  <a:pt x="178904" y="2107095"/>
                </a:lnTo>
                <a:lnTo>
                  <a:pt x="357808" y="1858617"/>
                </a:lnTo>
                <a:lnTo>
                  <a:pt x="457200" y="1769165"/>
                </a:lnTo>
                <a:lnTo>
                  <a:pt x="596347" y="1679713"/>
                </a:lnTo>
                <a:lnTo>
                  <a:pt x="964095" y="1639956"/>
                </a:lnTo>
                <a:lnTo>
                  <a:pt x="1242391" y="1649895"/>
                </a:lnTo>
                <a:lnTo>
                  <a:pt x="1729407" y="1659835"/>
                </a:lnTo>
                <a:lnTo>
                  <a:pt x="1818860" y="1560443"/>
                </a:lnTo>
                <a:cubicBezTo>
                  <a:pt x="1812233" y="1659835"/>
                  <a:pt x="2064026" y="1719469"/>
                  <a:pt x="2156791" y="1789043"/>
                </a:cubicBezTo>
                <a:lnTo>
                  <a:pt x="2405269" y="1838739"/>
                </a:lnTo>
                <a:lnTo>
                  <a:pt x="2544417" y="1838739"/>
                </a:lnTo>
                <a:lnTo>
                  <a:pt x="2136913" y="1928191"/>
                </a:lnTo>
                <a:lnTo>
                  <a:pt x="1948069" y="2047460"/>
                </a:lnTo>
                <a:lnTo>
                  <a:pt x="1858617" y="2047460"/>
                </a:lnTo>
                <a:lnTo>
                  <a:pt x="1828800" y="2017643"/>
                </a:lnTo>
                <a:lnTo>
                  <a:pt x="1808921" y="1938130"/>
                </a:lnTo>
                <a:lnTo>
                  <a:pt x="1808921" y="1868556"/>
                </a:lnTo>
                <a:lnTo>
                  <a:pt x="1838739" y="1759226"/>
                </a:lnTo>
                <a:lnTo>
                  <a:pt x="1888434" y="1689652"/>
                </a:lnTo>
                <a:lnTo>
                  <a:pt x="2067339" y="1351721"/>
                </a:lnTo>
                <a:lnTo>
                  <a:pt x="2236304" y="1133060"/>
                </a:lnTo>
                <a:lnTo>
                  <a:pt x="2435087" y="993913"/>
                </a:lnTo>
                <a:lnTo>
                  <a:pt x="2743200" y="765313"/>
                </a:lnTo>
                <a:lnTo>
                  <a:pt x="3011556" y="646043"/>
                </a:lnTo>
                <a:lnTo>
                  <a:pt x="3339547" y="586408"/>
                </a:lnTo>
                <a:lnTo>
                  <a:pt x="3488634" y="546652"/>
                </a:lnTo>
                <a:lnTo>
                  <a:pt x="3001617" y="596347"/>
                </a:lnTo>
                <a:lnTo>
                  <a:pt x="2653747" y="735495"/>
                </a:lnTo>
                <a:lnTo>
                  <a:pt x="2325756" y="954156"/>
                </a:lnTo>
                <a:lnTo>
                  <a:pt x="2822713" y="407504"/>
                </a:lnTo>
                <a:lnTo>
                  <a:pt x="3160643" y="228600"/>
                </a:lnTo>
                <a:lnTo>
                  <a:pt x="3299791" y="208721"/>
                </a:lnTo>
                <a:lnTo>
                  <a:pt x="3568147" y="168965"/>
                </a:lnTo>
                <a:lnTo>
                  <a:pt x="3200400" y="178904"/>
                </a:lnTo>
                <a:lnTo>
                  <a:pt x="3021495" y="238539"/>
                </a:lnTo>
                <a:lnTo>
                  <a:pt x="2773017" y="347869"/>
                </a:lnTo>
                <a:lnTo>
                  <a:pt x="2623930" y="496956"/>
                </a:lnTo>
                <a:lnTo>
                  <a:pt x="2415208" y="725556"/>
                </a:lnTo>
                <a:lnTo>
                  <a:pt x="2206487" y="964095"/>
                </a:lnTo>
                <a:lnTo>
                  <a:pt x="2027582" y="1252330"/>
                </a:lnTo>
                <a:lnTo>
                  <a:pt x="1928191" y="1391478"/>
                </a:lnTo>
                <a:lnTo>
                  <a:pt x="2047461" y="805069"/>
                </a:lnTo>
                <a:lnTo>
                  <a:pt x="2057400" y="556591"/>
                </a:lnTo>
                <a:lnTo>
                  <a:pt x="2007704" y="387626"/>
                </a:lnTo>
                <a:lnTo>
                  <a:pt x="1898374" y="89452"/>
                </a:lnTo>
                <a:lnTo>
                  <a:pt x="1808921" y="9939"/>
                </a:lnTo>
                <a:lnTo>
                  <a:pt x="1649895" y="0"/>
                </a:lnTo>
                <a:lnTo>
                  <a:pt x="1818861" y="69574"/>
                </a:lnTo>
                <a:lnTo>
                  <a:pt x="1868556" y="139147"/>
                </a:lnTo>
                <a:lnTo>
                  <a:pt x="1888434" y="248478"/>
                </a:lnTo>
                <a:lnTo>
                  <a:pt x="1997765" y="556591"/>
                </a:lnTo>
                <a:lnTo>
                  <a:pt x="1997765" y="665921"/>
                </a:lnTo>
                <a:lnTo>
                  <a:pt x="1967947" y="864704"/>
                </a:lnTo>
                <a:lnTo>
                  <a:pt x="1888434" y="1172817"/>
                </a:lnTo>
                <a:cubicBezTo>
                  <a:pt x="1875182" y="1249017"/>
                  <a:pt x="1871869" y="1320247"/>
                  <a:pt x="1848678" y="1401417"/>
                </a:cubicBezTo>
                <a:cubicBezTo>
                  <a:pt x="1825487" y="1482587"/>
                  <a:pt x="1782417" y="1573696"/>
                  <a:pt x="1749287" y="1659835"/>
                </a:cubicBezTo>
                <a:cubicBezTo>
                  <a:pt x="1749287" y="1762539"/>
                  <a:pt x="1744318" y="1896717"/>
                  <a:pt x="1749287" y="1967947"/>
                </a:cubicBezTo>
                <a:cubicBezTo>
                  <a:pt x="1754256" y="2039177"/>
                  <a:pt x="1769165" y="2047460"/>
                  <a:pt x="1779104" y="2087217"/>
                </a:cubicBezTo>
                <a:lnTo>
                  <a:pt x="1838739" y="2136913"/>
                </a:lnTo>
                <a:lnTo>
                  <a:pt x="1699591" y="2216426"/>
                </a:lnTo>
                <a:lnTo>
                  <a:pt x="1649895" y="232575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229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S</a:t>
            </a:r>
            <a:r>
              <a:rPr lang="en-US" sz="3600" dirty="0" err="1" smtClean="0"/>
              <a:t>phenopalatine</a:t>
            </a:r>
            <a:r>
              <a:rPr lang="en-US" sz="3600" dirty="0" smtClean="0"/>
              <a:t> foramen dispersion</a:t>
            </a:r>
            <a:br>
              <a:rPr lang="en-US" sz="3600" dirty="0" smtClean="0"/>
            </a:br>
            <a:r>
              <a:rPr lang="en-US" sz="3600" dirty="0" smtClean="0"/>
              <a:t>is key to procedure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D:\wadecoop\Desktop\Injectate comparison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3" b="15996"/>
          <a:stretch/>
        </p:blipFill>
        <p:spPr bwMode="auto">
          <a:xfrm>
            <a:off x="1676400" y="1582502"/>
            <a:ext cx="5628832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4033616" y="4114800"/>
            <a:ext cx="538384" cy="3048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3392" y="3733800"/>
            <a:ext cx="1337226" cy="461665"/>
          </a:xfrm>
          <a:prstGeom prst="rect">
            <a:avLst/>
          </a:prstGeom>
          <a:solidFill>
            <a:srgbClr val="FF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2">
                    <a:lumMod val="85000"/>
                    <a:lumOff val="15000"/>
                  </a:schemeClr>
                </a:solidFill>
              </a:rPr>
              <a:t>Under inferior</a:t>
            </a:r>
          </a:p>
          <a:p>
            <a:pPr algn="ctr"/>
            <a:r>
              <a:rPr lang="en-US" sz="1200" dirty="0" smtClean="0">
                <a:solidFill>
                  <a:schemeClr val="bg2">
                    <a:lumMod val="85000"/>
                    <a:lumOff val="15000"/>
                  </a:schemeClr>
                </a:solidFill>
              </a:rPr>
              <a:t>turbinate approach</a:t>
            </a:r>
            <a:endParaRPr lang="en-US" sz="1200" dirty="0">
              <a:solidFill>
                <a:schemeClr val="bg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638800" y="2438400"/>
            <a:ext cx="969405" cy="381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3392" y="2514600"/>
            <a:ext cx="1337226" cy="461665"/>
          </a:xfrm>
          <a:prstGeom prst="rect">
            <a:avLst/>
          </a:prstGeom>
          <a:solidFill>
            <a:srgbClr val="FF99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97395B"/>
                </a:solidFill>
              </a:rPr>
              <a:t>Above middle</a:t>
            </a:r>
          </a:p>
          <a:p>
            <a:pPr algn="ctr"/>
            <a:r>
              <a:rPr lang="en-US" sz="1200" dirty="0" smtClean="0">
                <a:solidFill>
                  <a:srgbClr val="97395B"/>
                </a:solidFill>
              </a:rPr>
              <a:t>turbinate approach</a:t>
            </a:r>
            <a:endParaRPr lang="en-US" sz="1200" dirty="0">
              <a:solidFill>
                <a:srgbClr val="97395B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648268" y="3751498"/>
            <a:ext cx="5666932" cy="2496902"/>
          </a:xfrm>
          <a:prstGeom prst="rect">
            <a:avLst/>
          </a:prstGeom>
          <a:solidFill>
            <a:srgbClr val="606060">
              <a:alpha val="3411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7239001" y="2438400"/>
            <a:ext cx="66231" cy="1313098"/>
          </a:xfrm>
          <a:prstGeom prst="rect">
            <a:avLst/>
          </a:prstGeom>
          <a:solidFill>
            <a:srgbClr val="606060">
              <a:alpha val="3411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638300" y="2438400"/>
            <a:ext cx="1409700" cy="1313098"/>
          </a:xfrm>
          <a:prstGeom prst="rect">
            <a:avLst/>
          </a:prstGeom>
          <a:solidFill>
            <a:srgbClr val="606060">
              <a:alpha val="3411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638300" y="1563469"/>
            <a:ext cx="5705032" cy="874931"/>
          </a:xfrm>
          <a:prstGeom prst="rect">
            <a:avLst/>
          </a:prstGeom>
          <a:solidFill>
            <a:srgbClr val="606060">
              <a:alpha val="3411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 flipH="1">
            <a:off x="7239000" y="3505200"/>
            <a:ext cx="104331" cy="779698"/>
          </a:xfrm>
          <a:prstGeom prst="rect">
            <a:avLst/>
          </a:prstGeom>
          <a:solidFill>
            <a:srgbClr val="606060">
              <a:alpha val="3411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657350" y="4284898"/>
            <a:ext cx="5666932" cy="1920626"/>
          </a:xfrm>
          <a:prstGeom prst="rect">
            <a:avLst/>
          </a:prstGeom>
          <a:solidFill>
            <a:srgbClr val="606060">
              <a:alpha val="3411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610168" y="1563468"/>
            <a:ext cx="5705032" cy="1941731"/>
          </a:xfrm>
          <a:prstGeom prst="rect">
            <a:avLst/>
          </a:prstGeom>
          <a:solidFill>
            <a:srgbClr val="606060">
              <a:alpha val="3411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676400" y="3505200"/>
            <a:ext cx="1371600" cy="779698"/>
          </a:xfrm>
          <a:prstGeom prst="rect">
            <a:avLst/>
          </a:prstGeom>
          <a:solidFill>
            <a:srgbClr val="606060">
              <a:alpha val="3411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048000" y="2460170"/>
            <a:ext cx="4152618" cy="1273630"/>
          </a:xfrm>
          <a:prstGeom prst="rect">
            <a:avLst/>
          </a:prstGeom>
          <a:noFill/>
          <a:ln w="57150" cap="flat" cmpd="sng" algn="ctr">
            <a:solidFill>
              <a:srgbClr val="FF99FF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048000" y="3505200"/>
            <a:ext cx="4152618" cy="762000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09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11" grpId="0" animBg="1"/>
      <p:bldP spid="10" grpId="0" animBg="1"/>
      <p:bldP spid="10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631" y="228600"/>
            <a:ext cx="8229600" cy="1143000"/>
          </a:xfrm>
        </p:spPr>
        <p:txBody>
          <a:bodyPr/>
          <a:lstStyle/>
          <a:p>
            <a:r>
              <a:rPr lang="en-US" sz="3600" dirty="0" smtClean="0"/>
              <a:t>Below Inferior Turbinate Approach</a:t>
            </a:r>
            <a:endParaRPr lang="en-US" sz="3600" dirty="0"/>
          </a:p>
        </p:txBody>
      </p:sp>
      <p:pic>
        <p:nvPicPr>
          <p:cNvPr id="2051" name="Picture 3" descr="D:\wadecoop\Desktop\midlateTx360 isov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05000"/>
            <a:ext cx="5021263" cy="407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 bwMode="auto">
          <a:xfrm>
            <a:off x="5791200" y="2286000"/>
            <a:ext cx="1371600" cy="533400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rPr>
              <a:t>Below Inferior turbinate approach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2514600" y="2133600"/>
            <a:ext cx="2057400" cy="609600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err="1" smtClean="0">
                <a:solidFill>
                  <a:schemeClr val="bg1"/>
                </a:solidFill>
              </a:rPr>
              <a:t>Injectate</a:t>
            </a:r>
            <a:r>
              <a:rPr lang="en-US" sz="1200" dirty="0" smtClean="0">
                <a:solidFill>
                  <a:schemeClr val="bg1"/>
                </a:solidFill>
              </a:rPr>
              <a:t> (contrast)   Does not fill </a:t>
            </a:r>
            <a:r>
              <a:rPr lang="en-US" sz="1200" dirty="0" err="1" smtClean="0">
                <a:solidFill>
                  <a:schemeClr val="bg1"/>
                </a:solidFill>
              </a:rPr>
              <a:t>sphenopalatine</a:t>
            </a:r>
            <a:r>
              <a:rPr lang="en-US" sz="1200" dirty="0" smtClean="0">
                <a:solidFill>
                  <a:schemeClr val="bg1"/>
                </a:solidFill>
              </a:rPr>
              <a:t> fossa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3810000" y="2209800"/>
            <a:ext cx="685800" cy="228600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04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304800"/>
            <a:ext cx="7024686" cy="2590800"/>
          </a:xfrm>
        </p:spPr>
        <p:txBody>
          <a:bodyPr>
            <a:noAutofit/>
          </a:bodyPr>
          <a:lstStyle/>
          <a:p>
            <a:r>
              <a:rPr lang="en-US" sz="2400" dirty="0" smtClean="0"/>
              <a:t>Filling studies from the </a:t>
            </a:r>
            <a:r>
              <a:rPr lang="en-US" sz="2400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SphenoCath tm</a:t>
            </a:r>
            <a:r>
              <a:rPr lang="en-US" sz="2400" dirty="0"/>
              <a:t> </a:t>
            </a:r>
            <a:r>
              <a:rPr lang="en-US" sz="2400" dirty="0" smtClean="0"/>
              <a:t>radio contrast images demonstrate remarkable </a:t>
            </a:r>
            <a:br>
              <a:rPr lang="en-US" sz="2400" dirty="0" smtClean="0"/>
            </a:br>
            <a:r>
              <a:rPr lang="en-US" sz="2400" dirty="0" smtClean="0"/>
              <a:t>saturation of the entire SPG Circuit.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4800"/>
            <a:ext cx="2819400" cy="8763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93005"/>
            <a:ext cx="6039532" cy="603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9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2514600"/>
            <a:ext cx="4038600" cy="3992563"/>
          </a:xfrm>
        </p:spPr>
        <p:txBody>
          <a:bodyPr/>
          <a:lstStyle/>
          <a:p>
            <a:r>
              <a:rPr lang="en-US" sz="2400" dirty="0" smtClean="0"/>
              <a:t>Urgent Care Setting</a:t>
            </a:r>
          </a:p>
          <a:p>
            <a:r>
              <a:rPr lang="en-US" sz="2400" dirty="0" smtClean="0"/>
              <a:t>Acute migraine</a:t>
            </a:r>
          </a:p>
          <a:p>
            <a:r>
              <a:rPr lang="en-US" sz="2400" dirty="0" smtClean="0"/>
              <a:t>Treatment group</a:t>
            </a:r>
          </a:p>
          <a:p>
            <a:pPr marL="0" indent="0">
              <a:buNone/>
            </a:pPr>
            <a:r>
              <a:rPr lang="en-US" sz="2400" dirty="0" smtClean="0"/>
              <a:t>	Intranasal </a:t>
            </a:r>
            <a:r>
              <a:rPr lang="en-US" sz="2400" dirty="0" err="1" smtClean="0"/>
              <a:t>lidocaine</a:t>
            </a:r>
            <a:r>
              <a:rPr lang="en-US" sz="2400" dirty="0" smtClean="0"/>
              <a:t> 4%</a:t>
            </a:r>
          </a:p>
          <a:p>
            <a:pPr marL="0" indent="0">
              <a:buNone/>
            </a:pPr>
            <a:r>
              <a:rPr lang="en-US" sz="2400" dirty="0" smtClean="0"/>
              <a:t>	1cc per nostril</a:t>
            </a:r>
          </a:p>
          <a:p>
            <a:r>
              <a:rPr lang="en-US" sz="2400" dirty="0" smtClean="0"/>
              <a:t>Placebo group</a:t>
            </a:r>
          </a:p>
          <a:p>
            <a:pPr marL="0" indent="0">
              <a:buNone/>
            </a:pPr>
            <a:r>
              <a:rPr lang="en-US" sz="2400" dirty="0" smtClean="0"/>
              <a:t>	Normal saline</a:t>
            </a:r>
            <a:endParaRPr lang="en-US" sz="24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876800" y="1828800"/>
            <a:ext cx="4038600" cy="39163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Reduced pain by 50%</a:t>
            </a:r>
          </a:p>
          <a:p>
            <a:pPr marL="0" indent="0">
              <a:buNone/>
            </a:pPr>
            <a:r>
              <a:rPr lang="en-US" dirty="0" smtClean="0"/>
              <a:t>       </a:t>
            </a:r>
            <a:r>
              <a:rPr lang="en-US" sz="2000" dirty="0" smtClean="0"/>
              <a:t>Treatment                      Placebo</a:t>
            </a:r>
          </a:p>
          <a:p>
            <a:pPr marL="0" indent="0">
              <a:buNone/>
            </a:pPr>
            <a:r>
              <a:rPr lang="en-US" dirty="0" smtClean="0"/>
              <a:t>          55%                   21%</a:t>
            </a:r>
          </a:p>
          <a:p>
            <a:endParaRPr lang="en-US" dirty="0"/>
          </a:p>
          <a:p>
            <a:r>
              <a:rPr lang="en-US" dirty="0" smtClean="0"/>
              <a:t>Treatment group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	↓ Nausea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↓Photophobia       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531" y="228600"/>
            <a:ext cx="6143625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6400800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err="1" smtClean="0">
                <a:solidFill>
                  <a:schemeClr val="tx1">
                    <a:lumMod val="75000"/>
                  </a:schemeClr>
                </a:solidFill>
              </a:rPr>
              <a:t>Maizels</a:t>
            </a:r>
            <a:r>
              <a:rPr lang="en-US" sz="1200" b="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200" b="0" dirty="0" smtClean="0">
                <a:solidFill>
                  <a:schemeClr val="tx1">
                    <a:lumMod val="75000"/>
                  </a:schemeClr>
                </a:solidFill>
              </a:rPr>
              <a:t>M, Scott B, Cohen W, Chen W.  Intranasal </a:t>
            </a:r>
            <a:r>
              <a:rPr lang="en-US" sz="1200" b="0" dirty="0" err="1" smtClean="0">
                <a:solidFill>
                  <a:schemeClr val="tx1">
                    <a:lumMod val="75000"/>
                  </a:schemeClr>
                </a:solidFill>
              </a:rPr>
              <a:t>Lidocaine</a:t>
            </a:r>
            <a:r>
              <a:rPr lang="en-US" sz="1200" b="0" dirty="0" smtClean="0">
                <a:solidFill>
                  <a:schemeClr val="tx1">
                    <a:lumMod val="75000"/>
                  </a:schemeClr>
                </a:solidFill>
              </a:rPr>
              <a:t> for Treatment of Migraine – A Randomized, Double-blind, Controlled Trial.  JAMA, 1999; 276(4):319-21</a:t>
            </a:r>
          </a:p>
          <a:p>
            <a:endParaRPr lang="en-US" sz="1200" b="0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4" b="15489"/>
          <a:stretch/>
        </p:blipFill>
        <p:spPr bwMode="auto">
          <a:xfrm>
            <a:off x="1476375" y="217714"/>
            <a:ext cx="6143625" cy="1611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3552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Endoscopic neural blockade for </a:t>
            </a:r>
            <a:r>
              <a:rPr lang="en-US" sz="3600" dirty="0" err="1" smtClean="0"/>
              <a:t>rhinogenic</a:t>
            </a:r>
            <a:r>
              <a:rPr lang="en-US" sz="3600" dirty="0" smtClean="0"/>
              <a:t> headache and facial pain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798637"/>
            <a:ext cx="4724400" cy="4525963"/>
          </a:xfrm>
        </p:spPr>
        <p:txBody>
          <a:bodyPr/>
          <a:lstStyle/>
          <a:p>
            <a:r>
              <a:rPr lang="en-US" dirty="0" smtClean="0"/>
              <a:t>Retrospective chart review</a:t>
            </a:r>
          </a:p>
          <a:p>
            <a:pPr lvl="1"/>
            <a:r>
              <a:rPr lang="en-US" dirty="0" smtClean="0"/>
              <a:t>882 procedures</a:t>
            </a:r>
          </a:p>
          <a:p>
            <a:pPr lvl="1"/>
            <a:r>
              <a:rPr lang="en-US" dirty="0" smtClean="0"/>
              <a:t>147 patients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Endoscopic neural blockade</a:t>
            </a:r>
          </a:p>
          <a:p>
            <a:pPr lvl="1"/>
            <a:r>
              <a:rPr lang="en-US" dirty="0" smtClean="0"/>
              <a:t>Needle injection</a:t>
            </a:r>
          </a:p>
          <a:p>
            <a:pPr lvl="1"/>
            <a:r>
              <a:rPr lang="en-US" dirty="0" err="1"/>
              <a:t>S</a:t>
            </a:r>
            <a:r>
              <a:rPr lang="en-US" dirty="0" err="1" smtClean="0"/>
              <a:t>phenopalatine</a:t>
            </a:r>
            <a:r>
              <a:rPr lang="en-US" dirty="0" smtClean="0"/>
              <a:t> foramen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nterior </a:t>
            </a:r>
            <a:r>
              <a:rPr lang="en-US" dirty="0" err="1" smtClean="0"/>
              <a:t>ethmoid</a:t>
            </a:r>
            <a:r>
              <a:rPr lang="en-US" dirty="0" smtClean="0"/>
              <a:t> region</a:t>
            </a:r>
          </a:p>
          <a:p>
            <a:pPr lvl="1"/>
            <a:r>
              <a:rPr lang="en-US" dirty="0" smtClean="0"/>
              <a:t>Both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722437"/>
            <a:ext cx="4038600" cy="4525963"/>
          </a:xfrm>
        </p:spPr>
        <p:txBody>
          <a:bodyPr/>
          <a:lstStyle/>
          <a:p>
            <a:r>
              <a:rPr lang="en-US" dirty="0" smtClean="0"/>
              <a:t>81.3% improvement</a:t>
            </a:r>
          </a:p>
          <a:p>
            <a:r>
              <a:rPr lang="en-US" dirty="0" smtClean="0"/>
              <a:t>17.9% unchanged</a:t>
            </a:r>
          </a:p>
          <a:p>
            <a:r>
              <a:rPr lang="en-US" dirty="0" smtClean="0"/>
              <a:t>00.8% worse</a:t>
            </a:r>
          </a:p>
          <a:p>
            <a:endParaRPr lang="en-US" dirty="0"/>
          </a:p>
          <a:p>
            <a:r>
              <a:rPr lang="en-US" dirty="0" smtClean="0"/>
              <a:t>Complications</a:t>
            </a:r>
          </a:p>
          <a:p>
            <a:pPr lvl="1"/>
            <a:r>
              <a:rPr lang="en-US" dirty="0" smtClean="0"/>
              <a:t>4 mild</a:t>
            </a:r>
          </a:p>
          <a:p>
            <a:pPr lvl="1"/>
            <a:r>
              <a:rPr lang="en-US" dirty="0" smtClean="0"/>
              <a:t>2 moderate</a:t>
            </a:r>
          </a:p>
          <a:p>
            <a:pPr lvl="1"/>
            <a:r>
              <a:rPr lang="en-US" dirty="0" smtClean="0"/>
              <a:t>No severe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632460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smtClean="0">
                <a:solidFill>
                  <a:schemeClr val="accent3">
                    <a:lumMod val="65000"/>
                  </a:schemeClr>
                </a:solidFill>
              </a:rPr>
              <a:t>Rodman R &amp; Dutton J.  Endoscopic neural blockade for </a:t>
            </a:r>
            <a:r>
              <a:rPr lang="en-US" sz="1200" b="0" dirty="0" err="1" smtClean="0">
                <a:solidFill>
                  <a:schemeClr val="accent3">
                    <a:lumMod val="65000"/>
                  </a:schemeClr>
                </a:solidFill>
              </a:rPr>
              <a:t>rhinogenic</a:t>
            </a:r>
            <a:r>
              <a:rPr lang="en-US" sz="1200" b="0" dirty="0" smtClean="0">
                <a:solidFill>
                  <a:schemeClr val="accent3">
                    <a:lumMod val="65000"/>
                  </a:schemeClr>
                </a:solidFill>
              </a:rPr>
              <a:t> headache and facial pain: 2011 update.  International Forum of Allergy &amp; Rhinology.  2(4)2012:325-330</a:t>
            </a:r>
            <a:r>
              <a:rPr lang="en-US" sz="1200" b="0" dirty="0" smtClean="0"/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938" y="1828801"/>
            <a:ext cx="4494662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1518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685800"/>
            <a:ext cx="7543800" cy="1189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SphenoCath</a:t>
            </a:r>
            <a:r>
              <a:rPr lang="en-US" sz="14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®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Procedure Pick </a:t>
            </a:r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Sheet (continued)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Optional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Afrin for pre-procedural use to reduce nasal mucosa inflammation to allow 	greater access for SphenoCath® device and anesthetic agent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362200"/>
            <a:ext cx="1701769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685800"/>
            <a:ext cx="7543800" cy="1404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SphenoCath</a:t>
            </a:r>
            <a:r>
              <a:rPr lang="en-US" sz="14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®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Procedure Pick </a:t>
            </a:r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Sheet (continued)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Optional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an atomizer to numb the nasal passageways.  The preferred atomizer is from </a:t>
            </a:r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Teleflex-LMA 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Medical, Description - Nasal Intranasal Mucosal Atomizer, Part Number - </a:t>
            </a:r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MAD300.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743200"/>
            <a:ext cx="5715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685800"/>
            <a:ext cx="7543800" cy="1086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SphenoCath</a:t>
            </a:r>
            <a:r>
              <a:rPr lang="en-US" sz="14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®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Procedure Pick </a:t>
            </a:r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Sheet (continued)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12.	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Optional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juice box with straw for sipping while patient is supine during procedure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500" y="2362200"/>
            <a:ext cx="5486800" cy="364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9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248956"/>
            <a:ext cx="4343400" cy="35972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2400"/>
            <a:ext cx="5859780" cy="29413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3" y="2743200"/>
            <a:ext cx="2143125" cy="410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6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524487"/>
            <a:ext cx="2362200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876800"/>
            <a:ext cx="6111240" cy="17678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81000"/>
            <a:ext cx="6096000" cy="405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2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Oval 1"/>
          <p:cNvSpPr>
            <a:spLocks/>
          </p:cNvSpPr>
          <p:nvPr/>
        </p:nvSpPr>
        <p:spPr bwMode="auto">
          <a:xfrm>
            <a:off x="0" y="457200"/>
            <a:ext cx="2438400" cy="1752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35" name="Rectangle 2"/>
          <p:cNvSpPr>
            <a:spLocks/>
          </p:cNvSpPr>
          <p:nvPr/>
        </p:nvSpPr>
        <p:spPr bwMode="auto">
          <a:xfrm>
            <a:off x="457200" y="6245225"/>
            <a:ext cx="2146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400">
                <a:ea typeface="Arial Narrow Bold" charset="0"/>
                <a:cs typeface="Arial Narrow Bold" charset="0"/>
              </a:rPr>
              <a:t>4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title"/>
          </p:nvPr>
        </p:nvSpPr>
        <p:spPr>
          <a:xfrm>
            <a:off x="-88900" y="104775"/>
            <a:ext cx="8229600" cy="1506538"/>
          </a:xfrm>
        </p:spPr>
        <p:txBody>
          <a:bodyPr rIns="132080"/>
          <a:lstStyle/>
          <a:p>
            <a:pPr eaLnBrk="1" hangingPunct="1"/>
            <a:endParaRPr lang="en-US" smtClean="0"/>
          </a:p>
        </p:txBody>
      </p:sp>
      <p:pic>
        <p:nvPicPr>
          <p:cNvPr id="18437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50" y="603250"/>
            <a:ext cx="4664075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5" y="1901825"/>
            <a:ext cx="10001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850" y="3803650"/>
            <a:ext cx="176847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7034">
            <a:off x="2338503" y="2301164"/>
            <a:ext cx="2826914" cy="216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Rectangle 8"/>
          <p:cNvSpPr>
            <a:spLocks/>
          </p:cNvSpPr>
          <p:nvPr/>
        </p:nvSpPr>
        <p:spPr bwMode="auto">
          <a:xfrm>
            <a:off x="0" y="990600"/>
            <a:ext cx="24511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2800" dirty="0" err="1" smtClean="0">
                <a:solidFill>
                  <a:srgbClr val="FFFF00"/>
                </a:solidFill>
                <a:ea typeface="Arial Narrow Bold" charset="0"/>
                <a:cs typeface="Arial Narrow Bold" charset="0"/>
              </a:rPr>
              <a:t>Sphenopalatine</a:t>
            </a:r>
            <a:r>
              <a:rPr lang="en-US" sz="2800" dirty="0" smtClean="0">
                <a:solidFill>
                  <a:srgbClr val="FFFF00"/>
                </a:solidFill>
                <a:ea typeface="Arial Narrow Bold" charset="0"/>
                <a:cs typeface="Arial Narrow Bold" charset="0"/>
              </a:rPr>
              <a:t> </a:t>
            </a:r>
            <a:endParaRPr lang="en-US" sz="2800" dirty="0">
              <a:solidFill>
                <a:srgbClr val="FFFF00"/>
              </a:solidFill>
              <a:ea typeface="Arial Narrow Bold" charset="0"/>
              <a:cs typeface="Arial Narrow Bold" charset="0"/>
            </a:endParaRPr>
          </a:p>
          <a:p>
            <a:pPr marL="39688" algn="ctr"/>
            <a:r>
              <a:rPr lang="en-US" sz="2800" dirty="0">
                <a:solidFill>
                  <a:srgbClr val="FFFF00"/>
                </a:solidFill>
                <a:ea typeface="Arial Narrow Bold" charset="0"/>
                <a:cs typeface="Arial Narrow Bold" charset="0"/>
              </a:rPr>
              <a:t>Ganglion</a:t>
            </a:r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1905000" y="1828800"/>
            <a:ext cx="2209800" cy="1295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433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0303616" presetClass="entr" presetSubtype="6034282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0303616" presetClass="entr" presetSubtype="6029504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0303616" presetClass="entr" presetSubtype="657534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 animBg="1"/>
      <p:bldP spid="10248" grpId="0" autoUpdateAnimBg="0"/>
      <p:bldP spid="1024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4113582" cy="27350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89107"/>
            <a:ext cx="4267200" cy="28372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1"/>
          <a:stretch/>
        </p:blipFill>
        <p:spPr>
          <a:xfrm>
            <a:off x="0" y="0"/>
            <a:ext cx="12192000" cy="69378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2670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256" y="3282565"/>
            <a:ext cx="5827123" cy="26610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81000"/>
            <a:ext cx="5859780" cy="271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9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1"/>
          <p:cNvGrpSpPr>
            <a:grpSpLocks/>
          </p:cNvGrpSpPr>
          <p:nvPr/>
        </p:nvGrpSpPr>
        <p:grpSpPr bwMode="auto">
          <a:xfrm>
            <a:off x="6119813" y="4343400"/>
            <a:ext cx="1462087" cy="906463"/>
            <a:chOff x="0" y="0"/>
            <a:chExt cx="920" cy="571"/>
          </a:xfrm>
        </p:grpSpPr>
        <p:sp>
          <p:nvSpPr>
            <p:cNvPr id="16395" name="AutoShape 2"/>
            <p:cNvSpPr>
              <a:spLocks/>
            </p:cNvSpPr>
            <p:nvPr/>
          </p:nvSpPr>
          <p:spPr bwMode="auto">
            <a:xfrm>
              <a:off x="10" y="0"/>
              <a:ext cx="910" cy="571"/>
            </a:xfrm>
            <a:prstGeom prst="roundRect">
              <a:avLst>
                <a:gd name="adj" fmla="val 5167"/>
              </a:avLst>
            </a:prstGeom>
            <a:solidFill>
              <a:srgbClr val="FFFFFF">
                <a:alpha val="69803"/>
              </a:srgbClr>
            </a:solidFill>
            <a:ln w="3175">
              <a:solidFill>
                <a:srgbClr val="808080"/>
              </a:solidFill>
              <a:prstDash val="dash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396" name="Rectangle 3"/>
            <p:cNvSpPr>
              <a:spLocks/>
            </p:cNvSpPr>
            <p:nvPr/>
          </p:nvSpPr>
          <p:spPr bwMode="auto">
            <a:xfrm>
              <a:off x="0" y="116"/>
              <a:ext cx="878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688" bIns="0">
              <a:spAutoFit/>
            </a:bodyPr>
            <a:lstStyle/>
            <a:p>
              <a:pPr marL="325438" indent="-285750" algn="ctr"/>
              <a:r>
                <a:rPr lang="en-US" sz="1600"/>
                <a:t>Sphenopalatine</a:t>
              </a:r>
            </a:p>
            <a:p>
              <a:pPr marL="325438" indent="-285750" algn="ctr"/>
              <a:r>
                <a:rPr lang="en-US" sz="1600"/>
                <a:t>Ganglia</a:t>
              </a:r>
            </a:p>
          </p:txBody>
        </p:sp>
      </p:grpSp>
      <p:sp>
        <p:nvSpPr>
          <p:cNvPr id="16387" name="Rectangle 4"/>
          <p:cNvSpPr>
            <a:spLocks/>
          </p:cNvSpPr>
          <p:nvPr/>
        </p:nvSpPr>
        <p:spPr bwMode="auto">
          <a:xfrm>
            <a:off x="381000" y="303213"/>
            <a:ext cx="8470900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3600">
                <a:solidFill>
                  <a:srgbClr val="FFFF00"/>
                </a:solidFill>
              </a:rPr>
              <a:t>Sphenopalatine Ganglia Role in Head Pain</a:t>
            </a:r>
          </a:p>
        </p:txBody>
      </p:sp>
      <p:sp>
        <p:nvSpPr>
          <p:cNvPr id="16388" name="Rectangle 5"/>
          <p:cNvSpPr>
            <a:spLocks/>
          </p:cNvSpPr>
          <p:nvPr/>
        </p:nvSpPr>
        <p:spPr bwMode="auto">
          <a:xfrm>
            <a:off x="609600" y="2667000"/>
            <a:ext cx="206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1271" name="Rectangle 7"/>
          <p:cNvSpPr>
            <a:spLocks/>
          </p:cNvSpPr>
          <p:nvPr/>
        </p:nvSpPr>
        <p:spPr bwMode="auto">
          <a:xfrm>
            <a:off x="76200" y="990600"/>
            <a:ext cx="41148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638"/>
              </a:spcBef>
              <a:buClr>
                <a:srgbClr val="FFFFFF"/>
              </a:buClr>
              <a:buSzPct val="100000"/>
              <a:buFont typeface="Arial Narrow" pitchFamily="34" charset="0"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ea typeface="Arial Narrow Bold" charset="0"/>
                <a:cs typeface="Arial Narrow Bold" charset="0"/>
              </a:rPr>
              <a:t>Trigeminal nociception</a:t>
            </a:r>
          </a:p>
          <a:p>
            <a:pPr marL="839788" lvl="1" indent="-342900">
              <a:spcBef>
                <a:spcPts val="538"/>
              </a:spcBef>
              <a:buClr>
                <a:srgbClr val="FFFFFF"/>
              </a:buClr>
              <a:buSzPct val="100000"/>
              <a:buFont typeface="Arial Narrow" pitchFamily="34" charset="0"/>
              <a:buChar char="–"/>
              <a:defRPr/>
            </a:pPr>
            <a:r>
              <a:rPr lang="en-US" sz="2400" dirty="0">
                <a:solidFill>
                  <a:srgbClr val="FFFFFF"/>
                </a:solidFill>
                <a:ea typeface="Arial Narrow Bold" charset="0"/>
                <a:cs typeface="Arial Narrow Bold" charset="0"/>
              </a:rPr>
              <a:t>Part of Maxillary nerve (V2)</a:t>
            </a:r>
          </a:p>
          <a:p>
            <a:pPr marL="839788" lvl="1" indent="-342900">
              <a:spcBef>
                <a:spcPts val="538"/>
              </a:spcBef>
              <a:buClr>
                <a:srgbClr val="FFFFFF"/>
              </a:buClr>
              <a:buSzPct val="100000"/>
              <a:buFont typeface="Arial Narrow" pitchFamily="34" charset="0"/>
              <a:buChar char="–"/>
              <a:defRPr/>
            </a:pPr>
            <a:r>
              <a:rPr lang="en-US" sz="2400" dirty="0">
                <a:solidFill>
                  <a:srgbClr val="FFFFFF"/>
                </a:solidFill>
                <a:ea typeface="Arial Narrow Bold" charset="0"/>
                <a:cs typeface="Arial Narrow Bold" charset="0"/>
              </a:rPr>
              <a:t>Branches to the Ophthalmic nerve (V1) </a:t>
            </a:r>
          </a:p>
          <a:p>
            <a:pPr marL="839788" lvl="1" indent="-342900">
              <a:spcBef>
                <a:spcPts val="538"/>
              </a:spcBef>
              <a:buClr>
                <a:srgbClr val="FFFFFF"/>
              </a:buClr>
              <a:buSzPct val="100000"/>
              <a:buFont typeface="Arial Narrow" pitchFamily="34" charset="0"/>
              <a:buChar char="–"/>
              <a:defRPr/>
            </a:pPr>
            <a:r>
              <a:rPr lang="en-US" sz="2400" dirty="0">
                <a:solidFill>
                  <a:srgbClr val="FFFFFF"/>
                </a:solidFill>
                <a:ea typeface="Arial Narrow Bold" charset="0"/>
                <a:cs typeface="Arial Narrow Bold" charset="0"/>
              </a:rPr>
              <a:t>Middle Meningeal nerve</a:t>
            </a:r>
          </a:p>
          <a:p>
            <a:pPr marL="1296988" lvl="2" indent="-342900">
              <a:spcBef>
                <a:spcPts val="450"/>
              </a:spcBef>
              <a:buClr>
                <a:srgbClr val="FFFFFF"/>
              </a:buClr>
              <a:buSzPct val="100000"/>
              <a:buFont typeface="Arial Narrow" pitchFamily="34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ea typeface="Arial Narrow Bold" charset="0"/>
                <a:cs typeface="Arial Narrow Bold" charset="0"/>
              </a:rPr>
              <a:t>Innervates </a:t>
            </a:r>
            <a:r>
              <a:rPr lang="en-US" sz="2000" dirty="0" err="1">
                <a:solidFill>
                  <a:srgbClr val="FFFFFF"/>
                </a:solidFill>
                <a:ea typeface="Arial Narrow Bold" charset="0"/>
                <a:cs typeface="Arial Narrow Bold" charset="0"/>
              </a:rPr>
              <a:t>periorbital</a:t>
            </a:r>
            <a:r>
              <a:rPr lang="en-US" sz="2000" dirty="0">
                <a:solidFill>
                  <a:srgbClr val="FFFFFF"/>
                </a:solidFill>
                <a:ea typeface="Arial Narrow Bold" charset="0"/>
                <a:cs typeface="Arial Narrow Bold" charset="0"/>
              </a:rPr>
              <a:t> and parietal </a:t>
            </a:r>
            <a:r>
              <a:rPr lang="en-US" sz="2000" dirty="0" err="1" smtClean="0">
                <a:solidFill>
                  <a:srgbClr val="FFFFFF"/>
                </a:solidFill>
                <a:ea typeface="Arial Narrow Bold" charset="0"/>
                <a:cs typeface="Arial Narrow Bold" charset="0"/>
              </a:rPr>
              <a:t>dura</a:t>
            </a:r>
            <a:endParaRPr lang="en-US" sz="2000" dirty="0">
              <a:solidFill>
                <a:srgbClr val="FFFFFF"/>
              </a:solidFill>
              <a:ea typeface="Arial Narrow Bold" charset="0"/>
              <a:cs typeface="Arial Narrow Bold" charset="0"/>
            </a:endParaRPr>
          </a:p>
          <a:p>
            <a:pPr marL="1296988" lvl="2" indent="-342900">
              <a:spcBef>
                <a:spcPts val="450"/>
              </a:spcBef>
              <a:buClr>
                <a:srgbClr val="FFFFFF"/>
              </a:buClr>
              <a:buSzPct val="100000"/>
              <a:buFont typeface="Arial Narrow" pitchFamily="34" charset="0"/>
              <a:buChar char="•"/>
              <a:defRPr/>
            </a:pPr>
            <a:endParaRPr lang="en-US" sz="2000" dirty="0">
              <a:solidFill>
                <a:srgbClr val="FFFFFF"/>
              </a:solidFill>
              <a:ea typeface="Arial Narrow Bold" charset="0"/>
              <a:cs typeface="Arial Narrow Bold" charset="0"/>
            </a:endParaRPr>
          </a:p>
          <a:p>
            <a:pPr marL="39688">
              <a:spcBef>
                <a:spcPts val="450"/>
              </a:spcBef>
              <a:buClr>
                <a:srgbClr val="FFFFFF"/>
              </a:buClr>
              <a:buSzPct val="100000"/>
              <a:defRPr/>
            </a:pPr>
            <a:r>
              <a:rPr lang="en-US" sz="2800" dirty="0">
                <a:solidFill>
                  <a:srgbClr val="FFFFFF"/>
                </a:solidFill>
                <a:ea typeface="Arial Narrow Bold" charset="0"/>
                <a:cs typeface="Arial Narrow Bold" charset="0"/>
              </a:rPr>
              <a:t>SPG has </a:t>
            </a:r>
            <a:r>
              <a:rPr lang="en-US" sz="2800" dirty="0" smtClean="0">
                <a:solidFill>
                  <a:srgbClr val="FFFFFF"/>
                </a:solidFill>
                <a:ea typeface="Arial Narrow Bold" charset="0"/>
                <a:cs typeface="Arial Narrow Bold" charset="0"/>
              </a:rPr>
              <a:t>nociceptive activity </a:t>
            </a:r>
            <a:endParaRPr lang="en-US" sz="2800" dirty="0">
              <a:solidFill>
                <a:srgbClr val="FFFFFF"/>
              </a:solidFill>
              <a:ea typeface="Arial Narrow Bold" charset="0"/>
              <a:cs typeface="Arial Narrow Bold" charset="0"/>
            </a:endParaRPr>
          </a:p>
          <a:p>
            <a:pPr marL="39688">
              <a:spcBef>
                <a:spcPts val="450"/>
              </a:spcBef>
              <a:buClr>
                <a:srgbClr val="FFFFFF"/>
              </a:buClr>
              <a:buSzPct val="100000"/>
              <a:defRPr/>
            </a:pPr>
            <a:r>
              <a:rPr lang="en-US" sz="2800" dirty="0">
                <a:solidFill>
                  <a:srgbClr val="FFFFFF"/>
                </a:solidFill>
                <a:ea typeface="Arial Narrow Bold" charset="0"/>
                <a:cs typeface="Arial Narrow Bold" charset="0"/>
              </a:rPr>
              <a:t>	</a:t>
            </a:r>
            <a:r>
              <a:rPr lang="en-US" sz="2400" dirty="0">
                <a:solidFill>
                  <a:srgbClr val="FFFFFF"/>
                </a:solidFill>
                <a:ea typeface="Arial Narrow Bold" charset="0"/>
                <a:cs typeface="Arial Narrow Bold" charset="0"/>
              </a:rPr>
              <a:t>5ht1D receptors</a:t>
            </a:r>
          </a:p>
          <a:p>
            <a:pPr marL="39688">
              <a:spcBef>
                <a:spcPts val="450"/>
              </a:spcBef>
              <a:buClr>
                <a:srgbClr val="FFFFFF"/>
              </a:buClr>
              <a:buSzPct val="100000"/>
              <a:defRPr/>
            </a:pPr>
            <a:r>
              <a:rPr lang="en-US" sz="2400" dirty="0">
                <a:solidFill>
                  <a:srgbClr val="FFFFFF"/>
                </a:solidFill>
                <a:ea typeface="Arial Narrow Bold" charset="0"/>
                <a:cs typeface="Arial Narrow Bold" charset="0"/>
              </a:rPr>
              <a:t>	CGRP receptors</a:t>
            </a:r>
          </a:p>
        </p:txBody>
      </p:sp>
      <p:sp>
        <p:nvSpPr>
          <p:cNvPr id="16390" name="Freeform 8"/>
          <p:cNvSpPr>
            <a:spLocks/>
          </p:cNvSpPr>
          <p:nvPr/>
        </p:nvSpPr>
        <p:spPr bwMode="auto">
          <a:xfrm>
            <a:off x="5715000" y="4038600"/>
            <a:ext cx="685800" cy="6858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w 21600"/>
              <a:gd name="T9" fmla="*/ 2147483647 h 21600"/>
              <a:gd name="T10" fmla="*/ 2147483647 w 21600"/>
              <a:gd name="T11" fmla="*/ 0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2147483647 w 21600"/>
              <a:gd name="T25" fmla="*/ 2147483647 h 216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1600" h="21600">
                <a:moveTo>
                  <a:pt x="14954" y="21600"/>
                </a:moveTo>
                <a:lnTo>
                  <a:pt x="9969" y="16875"/>
                </a:lnTo>
                <a:lnTo>
                  <a:pt x="5815" y="12150"/>
                </a:lnTo>
                <a:lnTo>
                  <a:pt x="2492" y="6750"/>
                </a:lnTo>
                <a:lnTo>
                  <a:pt x="0" y="8100"/>
                </a:lnTo>
                <a:lnTo>
                  <a:pt x="831" y="0"/>
                </a:lnTo>
                <a:lnTo>
                  <a:pt x="9969" y="675"/>
                </a:lnTo>
                <a:lnTo>
                  <a:pt x="7477" y="2700"/>
                </a:lnTo>
                <a:lnTo>
                  <a:pt x="10800" y="5400"/>
                </a:lnTo>
                <a:lnTo>
                  <a:pt x="14954" y="8100"/>
                </a:lnTo>
                <a:lnTo>
                  <a:pt x="21600" y="10800"/>
                </a:lnTo>
                <a:lnTo>
                  <a:pt x="14954" y="21600"/>
                </a:lnTo>
                <a:close/>
                <a:moveTo>
                  <a:pt x="14954" y="21600"/>
                </a:moveTo>
              </a:path>
            </a:pathLst>
          </a:custGeom>
          <a:gradFill rotWithShape="0">
            <a:gsLst>
              <a:gs pos="0">
                <a:srgbClr val="EC1C24"/>
              </a:gs>
              <a:gs pos="100000">
                <a:srgbClr val="FF2D1E">
                  <a:alpha val="0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6391" name="Picture 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5" y="1127125"/>
            <a:ext cx="4657725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0" y="2425700"/>
            <a:ext cx="10064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025" y="4327525"/>
            <a:ext cx="176212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TextBox 2"/>
          <p:cNvSpPr txBox="1">
            <a:spLocks noChangeArrowheads="1"/>
          </p:cNvSpPr>
          <p:nvPr/>
        </p:nvSpPr>
        <p:spPr bwMode="auto">
          <a:xfrm>
            <a:off x="2133600" y="6269831"/>
            <a:ext cx="16557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FFC000"/>
                </a:solidFill>
                <a:latin typeface="Arial Narrow Bold" charset="0"/>
                <a:cs typeface="Arial" charset="0"/>
                <a:sym typeface="Arial Narrow Bold" charset="0"/>
              </a:rPr>
              <a:t>(</a:t>
            </a:r>
            <a:r>
              <a:rPr lang="en-US" sz="1400" dirty="0" err="1">
                <a:solidFill>
                  <a:srgbClr val="FFC000"/>
                </a:solidFill>
                <a:latin typeface="Arial Narrow Bold" charset="0"/>
                <a:cs typeface="Arial" charset="0"/>
                <a:sym typeface="Arial Narrow Bold" charset="0"/>
              </a:rPr>
              <a:t>Csati</a:t>
            </a:r>
            <a:r>
              <a:rPr lang="en-US" sz="1400" dirty="0">
                <a:solidFill>
                  <a:srgbClr val="FFC000"/>
                </a:solidFill>
                <a:latin typeface="Arial Narrow Bold" charset="0"/>
                <a:cs typeface="Arial" charset="0"/>
                <a:sym typeface="Arial Narrow Bold" charset="0"/>
              </a:rPr>
              <a:t> et al., 2012)</a:t>
            </a:r>
          </a:p>
          <a:p>
            <a:pPr eaLnBrk="1" hangingPunct="1"/>
            <a:r>
              <a:rPr lang="en-US" sz="1400" dirty="0">
                <a:solidFill>
                  <a:srgbClr val="FFC000"/>
                </a:solidFill>
                <a:latin typeface="Arial Narrow Bold" charset="0"/>
                <a:cs typeface="Arial" charset="0"/>
                <a:sym typeface="Arial Narrow Bold" charset="0"/>
              </a:rPr>
              <a:t>(</a:t>
            </a:r>
            <a:r>
              <a:rPr lang="en-US" sz="1400" dirty="0" err="1">
                <a:solidFill>
                  <a:srgbClr val="FFC000"/>
                </a:solidFill>
                <a:latin typeface="Arial Narrow Bold" charset="0"/>
                <a:cs typeface="Arial" charset="0"/>
                <a:sym typeface="Arial Narrow Bold" charset="0"/>
              </a:rPr>
              <a:t>Ooman</a:t>
            </a:r>
            <a:r>
              <a:rPr lang="en-US" sz="1400" dirty="0">
                <a:solidFill>
                  <a:srgbClr val="FFC000"/>
                </a:solidFill>
                <a:latin typeface="Arial Narrow Bold" charset="0"/>
                <a:cs typeface="Arial" charset="0"/>
                <a:sym typeface="Arial Narrow Bold" charset="0"/>
              </a:rPr>
              <a:t> et al., 2011)</a:t>
            </a:r>
            <a:endParaRPr lang="en-US" sz="1400" dirty="0">
              <a:solidFill>
                <a:srgbClr val="000000"/>
              </a:solidFill>
              <a:latin typeface="Arial Narrow Bold" charset="0"/>
              <a:cs typeface="Arial" charset="0"/>
              <a:sym typeface="Arial Narrow Bold" charset="0"/>
            </a:endParaRPr>
          </a:p>
          <a:p>
            <a:pPr eaLnBrk="1" hangingPunct="1"/>
            <a:r>
              <a:rPr lang="en-US" sz="1400" dirty="0">
                <a:solidFill>
                  <a:srgbClr val="FFC000"/>
                </a:solidFill>
                <a:latin typeface="Arial Narrow Bold" charset="0"/>
                <a:cs typeface="Arial" charset="0"/>
                <a:sym typeface="Arial Narrow Bold" charset="0"/>
              </a:rPr>
              <a:t>(</a:t>
            </a:r>
            <a:r>
              <a:rPr lang="en-US" sz="1400" dirty="0" err="1">
                <a:solidFill>
                  <a:srgbClr val="FFC000"/>
                </a:solidFill>
                <a:latin typeface="Arial Narrow Bold" charset="0"/>
                <a:cs typeface="Arial" charset="0"/>
                <a:sym typeface="Arial Narrow Bold" charset="0"/>
              </a:rPr>
              <a:t>Ivanusic</a:t>
            </a:r>
            <a:r>
              <a:rPr lang="en-US" sz="1400" dirty="0">
                <a:solidFill>
                  <a:srgbClr val="FFC000"/>
                </a:solidFill>
                <a:latin typeface="Arial Narrow Bold" charset="0"/>
                <a:cs typeface="Arial" charset="0"/>
                <a:sym typeface="Arial Narrow Bold" charset="0"/>
              </a:rPr>
              <a:t> et al., 2011)</a:t>
            </a:r>
            <a:endParaRPr lang="en-US" sz="1400" dirty="0">
              <a:solidFill>
                <a:srgbClr val="000000"/>
              </a:solidFill>
              <a:latin typeface="Arial Narrow Bold" charset="0"/>
              <a:cs typeface="Arial" charset="0"/>
              <a:sym typeface="Arial Narrow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6390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0302080" presetClass="entr" presetSubtype="60296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0302080" presetClass="entr" presetSubtype="60296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0302080" presetClass="entr" presetSubtype="60296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0302080" presetClass="entr" presetSubtype="60296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0302080" presetClass="entr" presetSubtype="60296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0302080" presetClass="entr" presetSubtype="60296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0302080" presetClass="entr" presetSubtype="60296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0302080" presetClass="entr" presetSubtype="60296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Autonomic influence on the Dura mater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24400" cy="4525963"/>
          </a:xfrm>
        </p:spPr>
        <p:txBody>
          <a:bodyPr/>
          <a:lstStyle/>
          <a:p>
            <a:r>
              <a:rPr lang="en-US" sz="2400" dirty="0" smtClean="0"/>
              <a:t>Dense network of autonomic and sensory fibers within the Dura Mater</a:t>
            </a:r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Sympathetic stimulation (Norepinephrine) shows increased PGE</a:t>
            </a:r>
            <a:r>
              <a:rPr lang="en-US" sz="1600" dirty="0" smtClean="0"/>
              <a:t>2</a:t>
            </a:r>
            <a:r>
              <a:rPr lang="en-US" sz="2400" dirty="0" smtClean="0"/>
              <a:t> and reduced serotonin</a:t>
            </a:r>
          </a:p>
          <a:p>
            <a:endParaRPr lang="en-US" sz="1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685800" y="6324600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 err="1" smtClean="0">
                <a:solidFill>
                  <a:srgbClr val="FFFF00"/>
                </a:solidFill>
              </a:rPr>
              <a:t>Ebersberger</a:t>
            </a:r>
            <a:r>
              <a:rPr lang="en-US" sz="1400" b="0" dirty="0" smtClean="0">
                <a:solidFill>
                  <a:srgbClr val="FFFF00"/>
                </a:solidFill>
              </a:rPr>
              <a:t> A et al.  Effect of sympathetic and parasympathetic mediators on the release of calcitonin gene-related peptide and prostaglandin E2 for rat </a:t>
            </a:r>
            <a:r>
              <a:rPr lang="en-US" sz="1400" b="0" dirty="0" err="1" smtClean="0">
                <a:solidFill>
                  <a:srgbClr val="FFFF00"/>
                </a:solidFill>
              </a:rPr>
              <a:t>dura</a:t>
            </a:r>
            <a:r>
              <a:rPr lang="en-US" sz="1400" b="0" dirty="0" smtClean="0">
                <a:solidFill>
                  <a:srgbClr val="FFFF00"/>
                </a:solidFill>
              </a:rPr>
              <a:t> mater in vitro.  </a:t>
            </a:r>
            <a:r>
              <a:rPr lang="en-US" sz="1400" b="0" dirty="0" err="1" smtClean="0">
                <a:solidFill>
                  <a:srgbClr val="FFFF00"/>
                </a:solidFill>
              </a:rPr>
              <a:t>Cephalalgia</a:t>
            </a:r>
            <a:r>
              <a:rPr lang="en-US" sz="1400" b="0" dirty="0" smtClean="0">
                <a:solidFill>
                  <a:srgbClr val="FFFF00"/>
                </a:solidFill>
              </a:rPr>
              <a:t>.  2006: 26:282-289.</a:t>
            </a:r>
            <a:endParaRPr lang="en-US" sz="1400" dirty="0">
              <a:solidFill>
                <a:srgbClr val="FFFF00"/>
              </a:solidFill>
            </a:endParaRPr>
          </a:p>
        </p:txBody>
      </p:sp>
      <p:pic>
        <p:nvPicPr>
          <p:cNvPr id="5" name="Picture 4" descr="42-1688457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752600"/>
            <a:ext cx="3581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8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4"/>
          <p:cNvSpPr>
            <a:spLocks/>
          </p:cNvSpPr>
          <p:nvPr/>
        </p:nvSpPr>
        <p:spPr bwMode="auto">
          <a:xfrm>
            <a:off x="381000" y="303213"/>
            <a:ext cx="8470900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3600">
                <a:solidFill>
                  <a:srgbClr val="FFFF00"/>
                </a:solidFill>
                <a:ea typeface="Arial Narrow Bold" charset="0"/>
                <a:cs typeface="Arial Narrow Bold" charset="0"/>
              </a:rPr>
              <a:t>SPG Circuit - Role in Migraine</a:t>
            </a:r>
          </a:p>
        </p:txBody>
      </p:sp>
      <p:sp>
        <p:nvSpPr>
          <p:cNvPr id="20484" name="Rectangle 5"/>
          <p:cNvSpPr>
            <a:spLocks/>
          </p:cNvSpPr>
          <p:nvPr/>
        </p:nvSpPr>
        <p:spPr bwMode="auto">
          <a:xfrm>
            <a:off x="609600" y="2667000"/>
            <a:ext cx="206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rgbClr val="FFFFFF"/>
                </a:solidFill>
                <a:ea typeface="Arial Narrow Bold" charset="0"/>
                <a:cs typeface="Arial Narrow Bold" charset="0"/>
              </a:rPr>
              <a:t> 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-228600" y="1600200"/>
            <a:ext cx="4495800" cy="5143500"/>
          </a:xfrm>
        </p:spPr>
        <p:txBody>
          <a:bodyPr rIns="132080"/>
          <a:lstStyle/>
          <a:p>
            <a:pPr eaLnBrk="1" hangingPunct="1">
              <a:buClr>
                <a:srgbClr val="FFFFFF"/>
              </a:buClr>
            </a:pPr>
            <a:r>
              <a:rPr lang="en-US" sz="2800" dirty="0" smtClean="0"/>
              <a:t>Autonomic Nervous System</a:t>
            </a:r>
          </a:p>
          <a:p>
            <a:pPr marL="782638" lvl="1" eaLnBrk="1" hangingPunct="1">
              <a:buClr>
                <a:srgbClr val="FFFFFF"/>
              </a:buClr>
            </a:pPr>
            <a:r>
              <a:rPr lang="en-US" sz="2400" dirty="0" smtClean="0"/>
              <a:t>Parasympathetic Component</a:t>
            </a:r>
          </a:p>
          <a:p>
            <a:pPr marL="1182688" lvl="2" eaLnBrk="1" hangingPunct="1">
              <a:buClr>
                <a:srgbClr val="FFFFFF"/>
              </a:buClr>
            </a:pPr>
            <a:r>
              <a:rPr lang="en-US" sz="2000" dirty="0" smtClean="0"/>
              <a:t>Meningeal Vasodilation</a:t>
            </a:r>
          </a:p>
          <a:p>
            <a:pPr marL="1182688" lvl="2" eaLnBrk="1" hangingPunct="1">
              <a:buClr>
                <a:srgbClr val="FFFFFF"/>
              </a:buClr>
            </a:pPr>
            <a:r>
              <a:rPr lang="en-US" sz="2000" dirty="0" smtClean="0"/>
              <a:t>Neurogenic Inflammation</a:t>
            </a:r>
          </a:p>
          <a:p>
            <a:pPr marL="1182688" lvl="2" eaLnBrk="1" hangingPunct="1">
              <a:buClr>
                <a:srgbClr val="FFFFFF"/>
              </a:buClr>
            </a:pPr>
            <a:endParaRPr lang="en-US" sz="2000" dirty="0" smtClean="0"/>
          </a:p>
          <a:p>
            <a:pPr marL="1182688" lvl="2" eaLnBrk="1" hangingPunct="1">
              <a:buClr>
                <a:srgbClr val="FFFFFF"/>
              </a:buClr>
            </a:pPr>
            <a:r>
              <a:rPr lang="en-US" sz="2000" dirty="0" smtClean="0"/>
              <a:t>Clinical signs</a:t>
            </a:r>
          </a:p>
          <a:p>
            <a:pPr marL="1639888" lvl="3" eaLnBrk="1" hangingPunct="1">
              <a:buClr>
                <a:srgbClr val="FFFFFF"/>
              </a:buClr>
            </a:pPr>
            <a:r>
              <a:rPr lang="en-US" sz="1800" dirty="0" smtClean="0"/>
              <a:t>Facial fullness</a:t>
            </a:r>
          </a:p>
          <a:p>
            <a:pPr marL="1639888" lvl="3" eaLnBrk="1" hangingPunct="1">
              <a:buClr>
                <a:srgbClr val="FFFFFF"/>
              </a:buClr>
            </a:pPr>
            <a:r>
              <a:rPr lang="en-US" sz="1800" dirty="0" smtClean="0"/>
              <a:t>Lacrimation</a:t>
            </a:r>
          </a:p>
          <a:p>
            <a:pPr marL="1639888" lvl="3" eaLnBrk="1" hangingPunct="1">
              <a:buClr>
                <a:srgbClr val="FFFFFF"/>
              </a:buClr>
            </a:pPr>
            <a:r>
              <a:rPr lang="en-US" sz="1800" dirty="0" smtClean="0"/>
              <a:t>Nasal edema</a:t>
            </a:r>
          </a:p>
          <a:p>
            <a:pPr marL="1182688" lvl="2" eaLnBrk="1" hangingPunct="1">
              <a:buClr>
                <a:srgbClr val="FFFFFF"/>
              </a:buClr>
            </a:pPr>
            <a:endParaRPr lang="en-US" sz="2000" dirty="0" smtClean="0"/>
          </a:p>
          <a:p>
            <a:pPr marL="782638" lvl="1" eaLnBrk="1" hangingPunct="1">
              <a:buClr>
                <a:srgbClr val="FFFFFF"/>
              </a:buClr>
            </a:pPr>
            <a:r>
              <a:rPr lang="en-US" sz="2400" dirty="0" smtClean="0"/>
              <a:t>Sympathetic Component</a:t>
            </a:r>
          </a:p>
          <a:p>
            <a:pPr marL="1182688" lvl="2" eaLnBrk="1" hangingPunct="1">
              <a:buClr>
                <a:srgbClr val="FFFFFF"/>
              </a:buClr>
            </a:pPr>
            <a:r>
              <a:rPr lang="en-US" sz="2000" dirty="0" smtClean="0"/>
              <a:t>Cerebral vasoconstriction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993" y="2133600"/>
            <a:ext cx="4558407" cy="391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482" name="Group 1"/>
          <p:cNvGrpSpPr>
            <a:grpSpLocks/>
          </p:cNvGrpSpPr>
          <p:nvPr/>
        </p:nvGrpSpPr>
        <p:grpSpPr bwMode="auto">
          <a:xfrm>
            <a:off x="7010416" y="5257800"/>
            <a:ext cx="1329177" cy="733425"/>
            <a:chOff x="258" y="414"/>
            <a:chExt cx="944" cy="571"/>
          </a:xfrm>
        </p:grpSpPr>
        <p:sp>
          <p:nvSpPr>
            <p:cNvPr id="20490" name="AutoShape 2"/>
            <p:cNvSpPr>
              <a:spLocks/>
            </p:cNvSpPr>
            <p:nvPr/>
          </p:nvSpPr>
          <p:spPr bwMode="auto">
            <a:xfrm>
              <a:off x="268" y="414"/>
              <a:ext cx="910" cy="571"/>
            </a:xfrm>
            <a:prstGeom prst="roundRect">
              <a:avLst>
                <a:gd name="adj" fmla="val 5167"/>
              </a:avLst>
            </a:prstGeom>
            <a:solidFill>
              <a:srgbClr val="FFFFFF">
                <a:alpha val="69803"/>
              </a:srgbClr>
            </a:solidFill>
            <a:ln w="3175">
              <a:solidFill>
                <a:srgbClr val="808080"/>
              </a:solidFill>
              <a:prstDash val="dash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491" name="Rectangle 3"/>
            <p:cNvSpPr>
              <a:spLocks/>
            </p:cNvSpPr>
            <p:nvPr/>
          </p:nvSpPr>
          <p:spPr bwMode="auto">
            <a:xfrm>
              <a:off x="258" y="577"/>
              <a:ext cx="944" cy="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688" bIns="0">
              <a:spAutoFit/>
            </a:bodyPr>
            <a:lstStyle/>
            <a:p>
              <a:pPr marL="325438" indent="-285750" algn="ctr"/>
              <a:r>
                <a:rPr lang="en-US" sz="1600" dirty="0" err="1">
                  <a:solidFill>
                    <a:schemeClr val="bg1"/>
                  </a:solidFill>
                  <a:ea typeface="Arial Narrow Bold" charset="0"/>
                  <a:cs typeface="Arial Narrow Bold" charset="0"/>
                </a:rPr>
                <a:t>Sphenopalatine</a:t>
              </a:r>
              <a:endParaRPr lang="en-US" sz="1600" dirty="0">
                <a:solidFill>
                  <a:schemeClr val="bg1"/>
                </a:solidFill>
                <a:ea typeface="Arial Narrow Bold" charset="0"/>
                <a:cs typeface="Arial Narrow Bold" charset="0"/>
              </a:endParaRPr>
            </a:p>
            <a:p>
              <a:pPr marL="325438" indent="-285750" algn="ctr"/>
              <a:r>
                <a:rPr lang="en-US" sz="1600" dirty="0" smtClean="0">
                  <a:solidFill>
                    <a:schemeClr val="bg1"/>
                  </a:solidFill>
                  <a:ea typeface="Arial Narrow Bold" charset="0"/>
                  <a:cs typeface="Arial Narrow Bold" charset="0"/>
                </a:rPr>
                <a:t>Ganglion</a:t>
              </a:r>
              <a:endParaRPr lang="en-US" sz="1600" dirty="0">
                <a:solidFill>
                  <a:schemeClr val="bg1"/>
                </a:solidFill>
                <a:ea typeface="Arial Narrow Bold" charset="0"/>
                <a:cs typeface="Arial Narrow Bold" charset="0"/>
              </a:endParaRPr>
            </a:p>
          </p:txBody>
        </p:sp>
      </p:grpSp>
      <p:sp>
        <p:nvSpPr>
          <p:cNvPr id="20486" name="Freeform 8"/>
          <p:cNvSpPr>
            <a:spLocks/>
          </p:cNvSpPr>
          <p:nvPr/>
        </p:nvSpPr>
        <p:spPr bwMode="auto">
          <a:xfrm>
            <a:off x="6629400" y="5257800"/>
            <a:ext cx="685800" cy="6858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w 21600"/>
              <a:gd name="T9" fmla="*/ 2147483647 h 21600"/>
              <a:gd name="T10" fmla="*/ 2147483647 w 21600"/>
              <a:gd name="T11" fmla="*/ 0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2147483647 w 21600"/>
              <a:gd name="T25" fmla="*/ 2147483647 h 216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1600" h="21600">
                <a:moveTo>
                  <a:pt x="14954" y="21600"/>
                </a:moveTo>
                <a:lnTo>
                  <a:pt x="9969" y="16875"/>
                </a:lnTo>
                <a:lnTo>
                  <a:pt x="5815" y="12150"/>
                </a:lnTo>
                <a:lnTo>
                  <a:pt x="2492" y="6750"/>
                </a:lnTo>
                <a:lnTo>
                  <a:pt x="0" y="8100"/>
                </a:lnTo>
                <a:lnTo>
                  <a:pt x="831" y="0"/>
                </a:lnTo>
                <a:lnTo>
                  <a:pt x="9969" y="675"/>
                </a:lnTo>
                <a:lnTo>
                  <a:pt x="7477" y="2700"/>
                </a:lnTo>
                <a:lnTo>
                  <a:pt x="10800" y="5400"/>
                </a:lnTo>
                <a:lnTo>
                  <a:pt x="14954" y="8100"/>
                </a:lnTo>
                <a:lnTo>
                  <a:pt x="21600" y="10800"/>
                </a:lnTo>
                <a:lnTo>
                  <a:pt x="14954" y="21600"/>
                </a:lnTo>
                <a:close/>
                <a:moveTo>
                  <a:pt x="14954" y="21600"/>
                </a:moveTo>
              </a:path>
            </a:pathLst>
          </a:custGeom>
          <a:gradFill rotWithShape="0">
            <a:gsLst>
              <a:gs pos="0">
                <a:srgbClr val="EC1C24"/>
              </a:gs>
              <a:gs pos="100000">
                <a:srgbClr val="FF2D1E">
                  <a:alpha val="0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46314" y="6472535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err="1" smtClean="0">
                <a:solidFill>
                  <a:srgbClr val="FFFF00"/>
                </a:solidFill>
              </a:rPr>
              <a:t>Akerman</a:t>
            </a:r>
            <a:r>
              <a:rPr lang="en-US" sz="1200" b="0" dirty="0">
                <a:solidFill>
                  <a:srgbClr val="FFFF00"/>
                </a:solidFill>
              </a:rPr>
              <a:t> S</a:t>
            </a:r>
            <a:r>
              <a:rPr lang="en-US" sz="1200" b="0" dirty="0" smtClean="0">
                <a:solidFill>
                  <a:srgbClr val="FFFF00"/>
                </a:solidFill>
              </a:rPr>
              <a:t>, Holland PR, </a:t>
            </a:r>
            <a:r>
              <a:rPr lang="en-US" sz="1200" b="0" dirty="0" err="1" smtClean="0">
                <a:solidFill>
                  <a:srgbClr val="FFFF00"/>
                </a:solidFill>
              </a:rPr>
              <a:t>Goadsby</a:t>
            </a:r>
            <a:r>
              <a:rPr lang="en-US" sz="1200" b="0" dirty="0" smtClean="0">
                <a:solidFill>
                  <a:srgbClr val="FFFF00"/>
                </a:solidFill>
              </a:rPr>
              <a:t> PJ.  </a:t>
            </a:r>
            <a:r>
              <a:rPr lang="en-US" sz="1200" b="0" dirty="0" err="1" smtClean="0">
                <a:solidFill>
                  <a:srgbClr val="FFFF00"/>
                </a:solidFill>
              </a:rPr>
              <a:t>Diencephalic</a:t>
            </a:r>
            <a:r>
              <a:rPr lang="en-US" sz="1200" b="0" dirty="0" smtClean="0">
                <a:solidFill>
                  <a:srgbClr val="FFFF00"/>
                </a:solidFill>
              </a:rPr>
              <a:t> and Brainstem Mechanisms in Migraine.  Nat Rev </a:t>
            </a:r>
            <a:r>
              <a:rPr lang="en-US" sz="1200" b="0" dirty="0" err="1" smtClean="0">
                <a:solidFill>
                  <a:srgbClr val="FFFF00"/>
                </a:solidFill>
              </a:rPr>
              <a:t>Neurosci</a:t>
            </a:r>
            <a:r>
              <a:rPr lang="en-US" sz="1200" b="0" dirty="0" smtClean="0">
                <a:solidFill>
                  <a:srgbClr val="FFFF00"/>
                </a:solidFill>
              </a:rPr>
              <a:t>.  2011; 12:570-84..</a:t>
            </a:r>
          </a:p>
          <a:p>
            <a:endParaRPr lang="en-US" sz="1200" b="0" dirty="0" smtClean="0"/>
          </a:p>
        </p:txBody>
      </p:sp>
      <p:sp>
        <p:nvSpPr>
          <p:cNvPr id="19" name="Arc 13"/>
          <p:cNvSpPr>
            <a:spLocks/>
          </p:cNvSpPr>
          <p:nvPr/>
        </p:nvSpPr>
        <p:spPr bwMode="auto">
          <a:xfrm rot="2880000" flipH="1">
            <a:off x="5145845" y="4580728"/>
            <a:ext cx="1297858" cy="762000"/>
          </a:xfrm>
          <a:custGeom>
            <a:avLst/>
            <a:gdLst>
              <a:gd name="T0" fmla="*/ 0 w 21582"/>
              <a:gd name="T1" fmla="*/ 0 h 21600"/>
              <a:gd name="T2" fmla="*/ 2147483647 w 21582"/>
              <a:gd name="T3" fmla="*/ 2147483647 h 21600"/>
              <a:gd name="T4" fmla="*/ 0 w 21582"/>
              <a:gd name="T5" fmla="*/ 2147483647 h 21600"/>
              <a:gd name="T6" fmla="*/ 0 60000 65536"/>
              <a:gd name="T7" fmla="*/ 0 60000 65536"/>
              <a:gd name="T8" fmla="*/ 0 60000 65536"/>
              <a:gd name="T9" fmla="*/ 0 w 21582"/>
              <a:gd name="T10" fmla="*/ 0 h 21600"/>
              <a:gd name="T11" fmla="*/ 21582 w 2158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82" h="21600" fill="none" extrusionOk="0">
                <a:moveTo>
                  <a:pt x="-1" y="0"/>
                </a:moveTo>
                <a:cubicBezTo>
                  <a:pt x="11587" y="0"/>
                  <a:pt x="21110" y="9143"/>
                  <a:pt x="21582" y="20720"/>
                </a:cubicBezTo>
              </a:path>
              <a:path w="21582" h="21600" stroke="0" extrusionOk="0">
                <a:moveTo>
                  <a:pt x="-1" y="0"/>
                </a:moveTo>
                <a:cubicBezTo>
                  <a:pt x="11587" y="0"/>
                  <a:pt x="21110" y="9143"/>
                  <a:pt x="21582" y="2072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5715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Arc 13"/>
          <p:cNvSpPr>
            <a:spLocks/>
          </p:cNvSpPr>
          <p:nvPr/>
        </p:nvSpPr>
        <p:spPr bwMode="auto">
          <a:xfrm rot="-3000000" flipH="1">
            <a:off x="6115205" y="4284360"/>
            <a:ext cx="267413" cy="1033120"/>
          </a:xfrm>
          <a:custGeom>
            <a:avLst/>
            <a:gdLst>
              <a:gd name="T0" fmla="*/ 0 w 21582"/>
              <a:gd name="T1" fmla="*/ 0 h 21600"/>
              <a:gd name="T2" fmla="*/ 2147483647 w 21582"/>
              <a:gd name="T3" fmla="*/ 2147483647 h 21600"/>
              <a:gd name="T4" fmla="*/ 0 w 21582"/>
              <a:gd name="T5" fmla="*/ 2147483647 h 21600"/>
              <a:gd name="T6" fmla="*/ 0 60000 65536"/>
              <a:gd name="T7" fmla="*/ 0 60000 65536"/>
              <a:gd name="T8" fmla="*/ 0 60000 65536"/>
              <a:gd name="T9" fmla="*/ 0 w 21582"/>
              <a:gd name="T10" fmla="*/ 0 h 21600"/>
              <a:gd name="T11" fmla="*/ 21582 w 2158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82" h="21600" fill="none" extrusionOk="0">
                <a:moveTo>
                  <a:pt x="-1" y="0"/>
                </a:moveTo>
                <a:cubicBezTo>
                  <a:pt x="11587" y="0"/>
                  <a:pt x="21110" y="9143"/>
                  <a:pt x="21582" y="20720"/>
                </a:cubicBezTo>
              </a:path>
              <a:path w="21582" h="21600" stroke="0" extrusionOk="0">
                <a:moveTo>
                  <a:pt x="-1" y="0"/>
                </a:moveTo>
                <a:cubicBezTo>
                  <a:pt x="11587" y="0"/>
                  <a:pt x="21110" y="9143"/>
                  <a:pt x="21582" y="2072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5715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1597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0302080" presetClass="entr" presetSubtype="6575496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0302080" presetClass="entr" presetSubtype="6575496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0302080" presetClass="entr" presetSubtype="6575496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0302080" presetClass="entr" presetSubtype="6575496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0302080" presetClass="entr" presetSubtype="6575496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0302080" presetClass="entr" presetSubtype="6575496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0302080" presetClass="entr" presetSubtype="6575496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0302080" presetClass="entr" presetSubtype="6575496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0302080" presetClass="entr" presetSubtype="6575496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0302080" presetClass="entr" presetSubtype="6575496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build="p" autoUpdateAnimBg="0" advAuto="2000"/>
      <p:bldP spid="20486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/>
          </p:cNvSpPr>
          <p:nvPr/>
        </p:nvSpPr>
        <p:spPr bwMode="auto">
          <a:xfrm>
            <a:off x="381000" y="609600"/>
            <a:ext cx="84709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3600">
                <a:solidFill>
                  <a:srgbClr val="FFFF00"/>
                </a:solidFill>
                <a:ea typeface="Arial Narrow Bold" charset="0"/>
                <a:cs typeface="Arial Narrow Bold" charset="0"/>
              </a:rPr>
              <a:t>SPG Circuit - Treatment</a:t>
            </a:r>
          </a:p>
        </p:txBody>
      </p:sp>
      <p:sp>
        <p:nvSpPr>
          <p:cNvPr id="21507" name="Rectangle 2"/>
          <p:cNvSpPr>
            <a:spLocks/>
          </p:cNvSpPr>
          <p:nvPr/>
        </p:nvSpPr>
        <p:spPr bwMode="auto">
          <a:xfrm>
            <a:off x="609600" y="2667000"/>
            <a:ext cx="206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rgbClr val="FFFFFF"/>
                </a:solidFill>
                <a:ea typeface="Arial Narrow Bold" charset="0"/>
                <a:cs typeface="Arial Narrow Bold" charset="0"/>
              </a:rPr>
              <a:t> 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533400" y="1905000"/>
            <a:ext cx="5181600" cy="4953000"/>
          </a:xfrm>
        </p:spPr>
        <p:txBody>
          <a:bodyPr rIns="132080"/>
          <a:lstStyle/>
          <a:p>
            <a:pPr marL="782638" lvl="1" eaLnBrk="1" hangingPunct="1">
              <a:buClr>
                <a:srgbClr val="FFFFFF"/>
              </a:buClr>
            </a:pPr>
            <a:r>
              <a:rPr lang="en-US" sz="2400" smtClean="0"/>
              <a:t>Local anesthetic blockade may terminate Migraine or Cluster</a:t>
            </a:r>
          </a:p>
          <a:p>
            <a:pPr eaLnBrk="1" hangingPunct="1">
              <a:buFont typeface="Arial Narrow" pitchFamily="34" charset="0"/>
              <a:buNone/>
            </a:pPr>
            <a:endParaRPr lang="en-US" sz="2800" smtClean="0"/>
          </a:p>
          <a:p>
            <a:pPr marL="782638" lvl="1" eaLnBrk="1" hangingPunct="1">
              <a:buClr>
                <a:srgbClr val="FFFFFF"/>
              </a:buClr>
            </a:pPr>
            <a:r>
              <a:rPr lang="en-US" sz="2400" smtClean="0"/>
              <a:t>Reduced pain signals from dura</a:t>
            </a:r>
          </a:p>
          <a:p>
            <a:pPr marL="1182688" lvl="2" eaLnBrk="1" hangingPunct="1">
              <a:buClr>
                <a:srgbClr val="FFFFFF"/>
              </a:buClr>
            </a:pPr>
            <a:r>
              <a:rPr lang="en-US" sz="2000" smtClean="0"/>
              <a:t>middle meningeal nerve</a:t>
            </a:r>
          </a:p>
          <a:p>
            <a:pPr marL="1182688" lvl="2" eaLnBrk="1" hangingPunct="1">
              <a:buClr>
                <a:srgbClr val="FFFFFF"/>
              </a:buClr>
            </a:pPr>
            <a:endParaRPr lang="en-US" sz="2000" smtClean="0"/>
          </a:p>
          <a:p>
            <a:pPr marL="782638" lvl="1" eaLnBrk="1" hangingPunct="1">
              <a:buClr>
                <a:srgbClr val="FFFFFF"/>
              </a:buClr>
            </a:pPr>
            <a:r>
              <a:rPr lang="en-US" sz="2400" smtClean="0"/>
              <a:t>Autonomic nervous system effects</a:t>
            </a:r>
          </a:p>
          <a:p>
            <a:pPr marL="1182688" lvl="2" eaLnBrk="1" hangingPunct="1">
              <a:buClr>
                <a:srgbClr val="FFFFFF"/>
              </a:buClr>
            </a:pPr>
            <a:r>
              <a:rPr lang="en-US" sz="2000" smtClean="0"/>
              <a:t>↓ Neurogenic inflammation</a:t>
            </a:r>
          </a:p>
          <a:p>
            <a:pPr marL="1182688" lvl="2" eaLnBrk="1" hangingPunct="1">
              <a:buClr>
                <a:srgbClr val="FFFFFF"/>
              </a:buClr>
            </a:pPr>
            <a:r>
              <a:rPr lang="en-US" sz="2000" smtClean="0"/>
              <a:t>↓ Meningeal vasodilation</a:t>
            </a:r>
          </a:p>
        </p:txBody>
      </p:sp>
      <p:pic>
        <p:nvPicPr>
          <p:cNvPr id="21509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25" y="1279525"/>
            <a:ext cx="4657725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2578100"/>
            <a:ext cx="10064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25" y="4479925"/>
            <a:ext cx="176212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5" name="Group 7"/>
          <p:cNvGrpSpPr>
            <a:grpSpLocks/>
          </p:cNvGrpSpPr>
          <p:nvPr/>
        </p:nvGrpSpPr>
        <p:grpSpPr bwMode="auto">
          <a:xfrm>
            <a:off x="5181600" y="3124200"/>
            <a:ext cx="1882775" cy="1755775"/>
            <a:chOff x="0" y="0"/>
            <a:chExt cx="1186" cy="1106"/>
          </a:xfrm>
        </p:grpSpPr>
        <p:sp>
          <p:nvSpPr>
            <p:cNvPr id="21513" name="AutoShape 8"/>
            <p:cNvSpPr>
              <a:spLocks/>
            </p:cNvSpPr>
            <p:nvPr/>
          </p:nvSpPr>
          <p:spPr bwMode="auto">
            <a:xfrm>
              <a:off x="0" y="0"/>
              <a:ext cx="1186" cy="110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w 21600"/>
                <a:gd name="T29" fmla="*/ 0 h 21600"/>
                <a:gd name="T30" fmla="*/ 0 w 21600"/>
                <a:gd name="T31" fmla="*/ 0 h 21600"/>
                <a:gd name="T32" fmla="*/ 0 w 21600"/>
                <a:gd name="T33" fmla="*/ 0 h 21600"/>
                <a:gd name="T34" fmla="*/ 0 w 21600"/>
                <a:gd name="T35" fmla="*/ 0 h 21600"/>
                <a:gd name="T36" fmla="*/ 0 w 21600"/>
                <a:gd name="T37" fmla="*/ 0 h 21600"/>
                <a:gd name="T38" fmla="*/ 0 w 21600"/>
                <a:gd name="T39" fmla="*/ 0 h 21600"/>
                <a:gd name="T40" fmla="*/ 0 w 21600"/>
                <a:gd name="T41" fmla="*/ 0 h 21600"/>
                <a:gd name="T42" fmla="*/ 0 w 21600"/>
                <a:gd name="T43" fmla="*/ 0 h 21600"/>
                <a:gd name="T44" fmla="*/ 0 w 21600"/>
                <a:gd name="T45" fmla="*/ 0 h 21600"/>
                <a:gd name="T46" fmla="*/ 0 w 21600"/>
                <a:gd name="T47" fmla="*/ 0 h 21600"/>
                <a:gd name="T48" fmla="*/ 0 w 21600"/>
                <a:gd name="T49" fmla="*/ 0 h 21600"/>
                <a:gd name="T50" fmla="*/ 0 w 21600"/>
                <a:gd name="T51" fmla="*/ 0 h 21600"/>
                <a:gd name="T52" fmla="*/ 0 w 21600"/>
                <a:gd name="T53" fmla="*/ 0 h 21600"/>
                <a:gd name="T54" fmla="*/ 0 w 21600"/>
                <a:gd name="T55" fmla="*/ 0 h 21600"/>
                <a:gd name="T56" fmla="*/ 0 w 21600"/>
                <a:gd name="T57" fmla="*/ 0 h 21600"/>
                <a:gd name="T58" fmla="*/ 0 w 21600"/>
                <a:gd name="T59" fmla="*/ 0 h 2160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1600" h="21600">
                  <a:moveTo>
                    <a:pt x="11462" y="4342"/>
                  </a:moveTo>
                  <a:lnTo>
                    <a:pt x="9722" y="1887"/>
                  </a:lnTo>
                  <a:lnTo>
                    <a:pt x="8550" y="6382"/>
                  </a:lnTo>
                  <a:lnTo>
                    <a:pt x="4502" y="3625"/>
                  </a:lnTo>
                  <a:lnTo>
                    <a:pt x="5372" y="7817"/>
                  </a:lnTo>
                  <a:lnTo>
                    <a:pt x="1172" y="8270"/>
                  </a:lnTo>
                  <a:lnTo>
                    <a:pt x="3935" y="11592"/>
                  </a:lnTo>
                  <a:lnTo>
                    <a:pt x="0" y="12877"/>
                  </a:lnTo>
                  <a:lnTo>
                    <a:pt x="3330" y="15370"/>
                  </a:lnTo>
                  <a:lnTo>
                    <a:pt x="1285" y="17825"/>
                  </a:lnTo>
                  <a:lnTo>
                    <a:pt x="4805" y="18240"/>
                  </a:lnTo>
                  <a:lnTo>
                    <a:pt x="4917" y="21600"/>
                  </a:lnTo>
                  <a:lnTo>
                    <a:pt x="7527" y="18125"/>
                  </a:lnTo>
                  <a:lnTo>
                    <a:pt x="8700" y="19712"/>
                  </a:lnTo>
                  <a:lnTo>
                    <a:pt x="9872" y="17370"/>
                  </a:lnTo>
                  <a:lnTo>
                    <a:pt x="11612" y="18842"/>
                  </a:lnTo>
                  <a:lnTo>
                    <a:pt x="12180" y="15935"/>
                  </a:lnTo>
                  <a:lnTo>
                    <a:pt x="14942" y="17370"/>
                  </a:lnTo>
                  <a:lnTo>
                    <a:pt x="14640" y="14350"/>
                  </a:lnTo>
                  <a:lnTo>
                    <a:pt x="18877" y="15632"/>
                  </a:lnTo>
                  <a:lnTo>
                    <a:pt x="16380" y="12310"/>
                  </a:lnTo>
                  <a:lnTo>
                    <a:pt x="18270" y="11290"/>
                  </a:lnTo>
                  <a:lnTo>
                    <a:pt x="16985" y="9402"/>
                  </a:lnTo>
                  <a:lnTo>
                    <a:pt x="21600" y="6645"/>
                  </a:lnTo>
                  <a:lnTo>
                    <a:pt x="16380" y="6532"/>
                  </a:lnTo>
                  <a:lnTo>
                    <a:pt x="18007" y="3172"/>
                  </a:lnTo>
                  <a:lnTo>
                    <a:pt x="14525" y="5777"/>
                  </a:lnTo>
                  <a:lnTo>
                    <a:pt x="14790" y="0"/>
                  </a:lnTo>
                  <a:lnTo>
                    <a:pt x="11462" y="4342"/>
                  </a:lnTo>
                  <a:close/>
                  <a:moveTo>
                    <a:pt x="11462" y="4342"/>
                  </a:moveTo>
                </a:path>
              </a:pathLst>
            </a:custGeom>
            <a:gradFill rotWithShape="0">
              <a:gsLst>
                <a:gs pos="0">
                  <a:srgbClr val="FF6600"/>
                </a:gs>
                <a:gs pos="100000">
                  <a:srgbClr val="000000">
                    <a:alpha val="0"/>
                  </a:srgbClr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514" name="AutoShape 9"/>
            <p:cNvSpPr>
              <a:spLocks/>
            </p:cNvSpPr>
            <p:nvPr/>
          </p:nvSpPr>
          <p:spPr bwMode="auto">
            <a:xfrm>
              <a:off x="259" y="303"/>
              <a:ext cx="667" cy="51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w 21600"/>
                <a:gd name="T29" fmla="*/ 0 h 21600"/>
                <a:gd name="T30" fmla="*/ 0 w 21600"/>
                <a:gd name="T31" fmla="*/ 0 h 21600"/>
                <a:gd name="T32" fmla="*/ 0 w 21600"/>
                <a:gd name="T33" fmla="*/ 0 h 21600"/>
                <a:gd name="T34" fmla="*/ 0 w 21600"/>
                <a:gd name="T35" fmla="*/ 0 h 21600"/>
                <a:gd name="T36" fmla="*/ 0 w 21600"/>
                <a:gd name="T37" fmla="*/ 0 h 21600"/>
                <a:gd name="T38" fmla="*/ 0 w 21600"/>
                <a:gd name="T39" fmla="*/ 0 h 21600"/>
                <a:gd name="T40" fmla="*/ 0 w 21600"/>
                <a:gd name="T41" fmla="*/ 0 h 21600"/>
                <a:gd name="T42" fmla="*/ 0 w 21600"/>
                <a:gd name="T43" fmla="*/ 0 h 21600"/>
                <a:gd name="T44" fmla="*/ 0 w 21600"/>
                <a:gd name="T45" fmla="*/ 0 h 21600"/>
                <a:gd name="T46" fmla="*/ 0 w 21600"/>
                <a:gd name="T47" fmla="*/ 0 h 21600"/>
                <a:gd name="T48" fmla="*/ 0 w 21600"/>
                <a:gd name="T49" fmla="*/ 0 h 21600"/>
                <a:gd name="T50" fmla="*/ 0 w 21600"/>
                <a:gd name="T51" fmla="*/ 0 h 21600"/>
                <a:gd name="T52" fmla="*/ 0 w 21600"/>
                <a:gd name="T53" fmla="*/ 0 h 21600"/>
                <a:gd name="T54" fmla="*/ 0 w 21600"/>
                <a:gd name="T55" fmla="*/ 0 h 21600"/>
                <a:gd name="T56" fmla="*/ 0 w 21600"/>
                <a:gd name="T57" fmla="*/ 0 h 21600"/>
                <a:gd name="T58" fmla="*/ 0 w 21600"/>
                <a:gd name="T59" fmla="*/ 0 h 2160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1600" h="21600">
                  <a:moveTo>
                    <a:pt x="11462" y="4342"/>
                  </a:moveTo>
                  <a:lnTo>
                    <a:pt x="9722" y="1887"/>
                  </a:lnTo>
                  <a:lnTo>
                    <a:pt x="8550" y="6382"/>
                  </a:lnTo>
                  <a:lnTo>
                    <a:pt x="4502" y="3625"/>
                  </a:lnTo>
                  <a:lnTo>
                    <a:pt x="5372" y="7817"/>
                  </a:lnTo>
                  <a:lnTo>
                    <a:pt x="1172" y="8270"/>
                  </a:lnTo>
                  <a:lnTo>
                    <a:pt x="3935" y="11592"/>
                  </a:lnTo>
                  <a:lnTo>
                    <a:pt x="0" y="12877"/>
                  </a:lnTo>
                  <a:lnTo>
                    <a:pt x="3330" y="15370"/>
                  </a:lnTo>
                  <a:lnTo>
                    <a:pt x="1285" y="17825"/>
                  </a:lnTo>
                  <a:lnTo>
                    <a:pt x="4805" y="18240"/>
                  </a:lnTo>
                  <a:lnTo>
                    <a:pt x="4917" y="21600"/>
                  </a:lnTo>
                  <a:lnTo>
                    <a:pt x="7527" y="18125"/>
                  </a:lnTo>
                  <a:lnTo>
                    <a:pt x="8700" y="19712"/>
                  </a:lnTo>
                  <a:lnTo>
                    <a:pt x="9872" y="17370"/>
                  </a:lnTo>
                  <a:lnTo>
                    <a:pt x="11612" y="18842"/>
                  </a:lnTo>
                  <a:lnTo>
                    <a:pt x="12180" y="15935"/>
                  </a:lnTo>
                  <a:lnTo>
                    <a:pt x="14942" y="17370"/>
                  </a:lnTo>
                  <a:lnTo>
                    <a:pt x="14640" y="14350"/>
                  </a:lnTo>
                  <a:lnTo>
                    <a:pt x="18877" y="15632"/>
                  </a:lnTo>
                  <a:lnTo>
                    <a:pt x="16380" y="12310"/>
                  </a:lnTo>
                  <a:lnTo>
                    <a:pt x="18270" y="11290"/>
                  </a:lnTo>
                  <a:lnTo>
                    <a:pt x="16985" y="9402"/>
                  </a:lnTo>
                  <a:lnTo>
                    <a:pt x="21600" y="6645"/>
                  </a:lnTo>
                  <a:lnTo>
                    <a:pt x="16380" y="6532"/>
                  </a:lnTo>
                  <a:lnTo>
                    <a:pt x="18007" y="3172"/>
                  </a:lnTo>
                  <a:lnTo>
                    <a:pt x="14525" y="5777"/>
                  </a:lnTo>
                  <a:lnTo>
                    <a:pt x="14790" y="0"/>
                  </a:lnTo>
                  <a:lnTo>
                    <a:pt x="11462" y="4342"/>
                  </a:lnTo>
                  <a:close/>
                  <a:moveTo>
                    <a:pt x="11462" y="4342"/>
                  </a:moveTo>
                </a:path>
              </a:pathLst>
            </a:custGeom>
            <a:gradFill rotWithShape="0">
              <a:gsLst>
                <a:gs pos="0">
                  <a:srgbClr val="CC0000"/>
                </a:gs>
                <a:gs pos="100000">
                  <a:srgbClr val="000000">
                    <a:alpha val="0"/>
                  </a:srgbClr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92305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141440" presetClass="entr" presetSubtype="6575675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8141440" presetClass="entr" presetSubtype="6575675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8141440" presetClass="entr" presetSubtype="6575675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8141440" presetClass="entr" presetSubtype="6575675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8141440" presetClass="entr" presetSubtype="6575675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8141440" presetClass="entr" presetSubtype="6575675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 bldLvl="5" autoUpdateAnimBg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10479</TotalTime>
  <Words>1348</Words>
  <Application>Microsoft Office PowerPoint</Application>
  <PresentationFormat>On-screen Show (4:3)</PresentationFormat>
  <Paragraphs>323</Paragraphs>
  <Slides>51</Slides>
  <Notes>1</Notes>
  <HiddenSlides>16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  <vt:variant>
        <vt:lpstr>Custom Shows</vt:lpstr>
      </vt:variant>
      <vt:variant>
        <vt:i4>32</vt:i4>
      </vt:variant>
    </vt:vector>
  </HeadingPairs>
  <TitlesOfParts>
    <vt:vector size="84" baseType="lpstr">
      <vt:lpstr>Default Design</vt:lpstr>
      <vt:lpstr>Sphenopalatine Ganglion Blockade in the treatment of Head and Facial Pain</vt:lpstr>
      <vt:lpstr>Disclosures</vt:lpstr>
      <vt:lpstr>Headache Anatomy</vt:lpstr>
      <vt:lpstr>Trigeminal Nucleas Caudalis</vt:lpstr>
      <vt:lpstr>PowerPoint Presentation</vt:lpstr>
      <vt:lpstr>PowerPoint Presentation</vt:lpstr>
      <vt:lpstr>Autonomic influence on the Dura mater</vt:lpstr>
      <vt:lpstr>PowerPoint Presentation</vt:lpstr>
      <vt:lpstr>PowerPoint Presentation</vt:lpstr>
      <vt:lpstr>Sphenopalatine Foramen</vt:lpstr>
      <vt:lpstr>PowerPoint Presentation</vt:lpstr>
      <vt:lpstr>Sphenopalatine foramen is located above middle turbinate</vt:lpstr>
      <vt:lpstr>PowerPoint Presentation</vt:lpstr>
      <vt:lpstr>PowerPoint Presentation</vt:lpstr>
      <vt:lpstr>Cranial Autonomic Parasympathetic Symptoms in Chronic Migraine</vt:lpstr>
      <vt:lpstr>PowerPoint Presentation</vt:lpstr>
      <vt:lpstr>PowerPoint Presentation</vt:lpstr>
      <vt:lpstr>Sphenopalatine Ganglion Block Intranasal Rigid Applicator (Q-tip)</vt:lpstr>
      <vt:lpstr>PowerPoint Presentation</vt:lpstr>
      <vt:lpstr>PowerPoint Presentation</vt:lpstr>
      <vt:lpstr>PowerPoint Presentation</vt:lpstr>
      <vt:lpstr>Above Middle Turbinate Approach</vt:lpstr>
      <vt:lpstr>  Pterygopalatine Fossa</vt:lpstr>
      <vt:lpstr>Injectate at the Sphenopalatine Foramen</vt:lpstr>
      <vt:lpstr>PowerPoint Presentation</vt:lpstr>
      <vt:lpstr>PowerPoint Presentation</vt:lpstr>
      <vt:lpstr>How do I do this procedure?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SPG Block - Clinical Autonomic Effects </vt:lpstr>
      <vt:lpstr>SPG Block - Clinical Autonomic Effects </vt:lpstr>
      <vt:lpstr>Adverse Events from intranasal SPG block</vt:lpstr>
      <vt:lpstr>Why use SPGB, or central autonomic/V2 blockade?</vt:lpstr>
      <vt:lpstr>Conclusions</vt:lpstr>
      <vt:lpstr>Pterygopalatine Fossa Anatomy</vt:lpstr>
      <vt:lpstr>Sphenopalatine foramen dispersion is key to procedure</vt:lpstr>
      <vt:lpstr>Below Inferior Turbinate Approach</vt:lpstr>
      <vt:lpstr>Filling studies from the SphenoCath tm radio contrast images demonstrate remarkable  saturation of the entire SPG Circuit.</vt:lpstr>
      <vt:lpstr>PowerPoint Presentation</vt:lpstr>
      <vt:lpstr>Endoscopic neural blockade for rhinogenic headache and facial pain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diagnosis</vt:lpstr>
      <vt:lpstr>pathophysiology</vt:lpstr>
      <vt:lpstr>sinus versus migraine</vt:lpstr>
      <vt:lpstr>triptans</vt:lpstr>
      <vt:lpstr>PFO and migraine</vt:lpstr>
      <vt:lpstr>Medication Overuse</vt:lpstr>
      <vt:lpstr>Cervicogenic Headache</vt:lpstr>
      <vt:lpstr>Hemicrania Continua</vt:lpstr>
      <vt:lpstr>Intracranial Hypertension</vt:lpstr>
      <vt:lpstr>New Daily Persistent HA</vt:lpstr>
      <vt:lpstr>Prevention Therapies</vt:lpstr>
      <vt:lpstr>Alternative Therapies</vt:lpstr>
      <vt:lpstr>Medication overuse treatment</vt:lpstr>
      <vt:lpstr>Intravenous Treatments</vt:lpstr>
      <vt:lpstr>secondary headache</vt:lpstr>
      <vt:lpstr>Dissection</vt:lpstr>
      <vt:lpstr>glial cell</vt:lpstr>
      <vt:lpstr>cluster headache</vt:lpstr>
      <vt:lpstr>Beta blocker</vt:lpstr>
      <vt:lpstr>Calcium channel</vt:lpstr>
      <vt:lpstr>botox</vt:lpstr>
      <vt:lpstr>lithium</vt:lpstr>
      <vt:lpstr>neuroleptics</vt:lpstr>
      <vt:lpstr>moa</vt:lpstr>
      <vt:lpstr>topiramate</vt:lpstr>
      <vt:lpstr>depakote</vt:lpstr>
      <vt:lpstr>pregabalin</vt:lpstr>
      <vt:lpstr>nortiptyline</vt:lpstr>
      <vt:lpstr>quiz</vt:lpstr>
      <vt:lpstr>imaging fun</vt:lpstr>
      <vt:lpstr>trauma</vt:lpstr>
      <vt:lpstr>comorbid</vt:lpstr>
    </vt:vector>
  </TitlesOfParts>
  <Company>AIN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Your User Name</dc:creator>
  <cp:lastModifiedBy>Stephen Eldredge MD</cp:lastModifiedBy>
  <cp:revision>317</cp:revision>
  <dcterms:created xsi:type="dcterms:W3CDTF">2006-01-28T05:51:04Z</dcterms:created>
  <dcterms:modified xsi:type="dcterms:W3CDTF">2019-01-24T19:38:59Z</dcterms:modified>
</cp:coreProperties>
</file>